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25" r:id="rId2"/>
    <p:sldMasterId id="2147483737" r:id="rId3"/>
  </p:sldMasterIdLst>
  <p:notesMasterIdLst>
    <p:notesMasterId r:id="rId44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5" r:id="rId12"/>
    <p:sldId id="270" r:id="rId13"/>
    <p:sldId id="269" r:id="rId14"/>
    <p:sldId id="281" r:id="rId15"/>
    <p:sldId id="280" r:id="rId16"/>
    <p:sldId id="282" r:id="rId17"/>
    <p:sldId id="278" r:id="rId18"/>
    <p:sldId id="264" r:id="rId19"/>
    <p:sldId id="276" r:id="rId20"/>
    <p:sldId id="298" r:id="rId21"/>
    <p:sldId id="284" r:id="rId22"/>
    <p:sldId id="289" r:id="rId23"/>
    <p:sldId id="301" r:id="rId24"/>
    <p:sldId id="285" r:id="rId25"/>
    <p:sldId id="310" r:id="rId26"/>
    <p:sldId id="309" r:id="rId27"/>
    <p:sldId id="308" r:id="rId28"/>
    <p:sldId id="307" r:id="rId29"/>
    <p:sldId id="305" r:id="rId30"/>
    <p:sldId id="275" r:id="rId31"/>
    <p:sldId id="311" r:id="rId32"/>
    <p:sldId id="283" r:id="rId33"/>
    <p:sldId id="290" r:id="rId34"/>
    <p:sldId id="292" r:id="rId35"/>
    <p:sldId id="300" r:id="rId36"/>
    <p:sldId id="306" r:id="rId37"/>
    <p:sldId id="303" r:id="rId38"/>
    <p:sldId id="295" r:id="rId39"/>
    <p:sldId id="294" r:id="rId40"/>
    <p:sldId id="296" r:id="rId41"/>
    <p:sldId id="299" r:id="rId42"/>
    <p:sldId id="297" r:id="rId4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B16B6FF-EC09-4156-8C85-DF2346E2F78E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5"/>
            <p14:sldId id="270"/>
            <p14:sldId id="269"/>
            <p14:sldId id="281"/>
            <p14:sldId id="280"/>
            <p14:sldId id="282"/>
            <p14:sldId id="278"/>
            <p14:sldId id="264"/>
            <p14:sldId id="276"/>
            <p14:sldId id="298"/>
            <p14:sldId id="284"/>
            <p14:sldId id="289"/>
            <p14:sldId id="301"/>
            <p14:sldId id="285"/>
            <p14:sldId id="310"/>
            <p14:sldId id="309"/>
            <p14:sldId id="308"/>
            <p14:sldId id="307"/>
            <p14:sldId id="305"/>
            <p14:sldId id="275"/>
            <p14:sldId id="311"/>
            <p14:sldId id="283"/>
            <p14:sldId id="290"/>
            <p14:sldId id="292"/>
            <p14:sldId id="300"/>
          </p14:sldIdLst>
        </p14:section>
        <p14:section name="Раздел без заголовка" id="{2E5D6A7B-3BFB-4233-AEA3-2C90CDB6A7B5}">
          <p14:sldIdLst>
            <p14:sldId id="306"/>
            <p14:sldId id="303"/>
            <p14:sldId id="295"/>
            <p14:sldId id="294"/>
            <p14:sldId id="296"/>
            <p14:sldId id="299"/>
            <p14:sldId id="29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Атырау" initials="А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CC6600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9" autoAdjust="0"/>
    <p:restoredTop sz="81836" autoAdjust="0"/>
  </p:normalViewPr>
  <p:slideViewPr>
    <p:cSldViewPr>
      <p:cViewPr varScale="1">
        <p:scale>
          <a:sx n="85" d="100"/>
          <a:sy n="85" d="100"/>
        </p:scale>
        <p:origin x="1032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564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commentAuthors" Target="commentAuthor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theme" Target="theme/theme1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EB4CE7-6D64-427A-BE9E-A160AA06929E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24092C-A057-4B83-A038-DE062027E7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54237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24092C-A057-4B83-A038-DE062027E765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23139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24092C-A057-4B83-A038-DE062027E765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7013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761D9-862E-4585-9E74-562482639116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4FB3EBC0-EB32-48C6-9F3B-1F2C14C817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0487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761D9-862E-4585-9E74-562482639116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3EBC0-EB32-48C6-9F3B-1F2C14C817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985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761D9-862E-4585-9E74-562482639116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4FB3EBC0-EB32-48C6-9F3B-1F2C14C817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1972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761D9-862E-4585-9E74-562482639116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4FB3EBC0-EB32-48C6-9F3B-1F2C14C817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850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761D9-862E-4585-9E74-562482639116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4FB3EBC0-EB32-48C6-9F3B-1F2C14C817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3782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761D9-862E-4585-9E74-562482639116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3EBC0-EB32-48C6-9F3B-1F2C14C817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4796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761D9-862E-4585-9E74-562482639116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3EBC0-EB32-48C6-9F3B-1F2C14C817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4191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761D9-862E-4585-9E74-562482639116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3EBC0-EB32-48C6-9F3B-1F2C14C817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8659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761D9-862E-4585-9E74-562482639116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4FB3EBC0-EB32-48C6-9F3B-1F2C14C817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9846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761D9-862E-4585-9E74-562482639116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4FB3EBC0-EB32-48C6-9F3B-1F2C14C817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2462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761D9-862E-4585-9E74-562482639116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4FB3EBC0-EB32-48C6-9F3B-1F2C14C817A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216718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761D9-862E-4585-9E74-562482639116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4FB3EBC0-EB32-48C6-9F3B-1F2C14C817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4013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761D9-862E-4585-9E74-562482639116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4FB3EBC0-EB32-48C6-9F3B-1F2C14C817A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42941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761D9-862E-4585-9E74-562482639116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4FB3EBC0-EB32-48C6-9F3B-1F2C14C817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89287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761D9-862E-4585-9E74-562482639116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3EBC0-EB32-48C6-9F3B-1F2C14C817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77065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761D9-862E-4585-9E74-562482639116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3EBC0-EB32-48C6-9F3B-1F2C14C817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45505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761D9-862E-4585-9E74-562482639116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3EBC0-EB32-48C6-9F3B-1F2C14C817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69461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761D9-862E-4585-9E74-562482639116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3EBC0-EB32-48C6-9F3B-1F2C14C817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80401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761D9-862E-4585-9E74-562482639116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3EBC0-EB32-48C6-9F3B-1F2C14C817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93844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761D9-862E-4585-9E74-562482639116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3EBC0-EB32-48C6-9F3B-1F2C14C817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16192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761D9-862E-4585-9E74-562482639116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3EBC0-EB32-48C6-9F3B-1F2C14C817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7349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761D9-862E-4585-9E74-562482639116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3EBC0-EB32-48C6-9F3B-1F2C14C817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55170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761D9-862E-4585-9E74-562482639116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3EBC0-EB32-48C6-9F3B-1F2C14C817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9615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761D9-862E-4585-9E74-562482639116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3EBC0-EB32-48C6-9F3B-1F2C14C817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359235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761D9-862E-4585-9E74-562482639116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3EBC0-EB32-48C6-9F3B-1F2C14C817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7045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761D9-862E-4585-9E74-562482639116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3EBC0-EB32-48C6-9F3B-1F2C14C817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57257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761D9-862E-4585-9E74-562482639116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3EBC0-EB32-48C6-9F3B-1F2C14C817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41925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761D9-862E-4585-9E74-562482639116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3EBC0-EB32-48C6-9F3B-1F2C14C817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761D9-862E-4585-9E74-562482639116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3EBC0-EB32-48C6-9F3B-1F2C14C817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761D9-862E-4585-9E74-562482639116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3EBC0-EB32-48C6-9F3B-1F2C14C817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761D9-862E-4585-9E74-562482639116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3EBC0-EB32-48C6-9F3B-1F2C14C817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761D9-862E-4585-9E74-562482639116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3EBC0-EB32-48C6-9F3B-1F2C14C817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761D9-862E-4585-9E74-562482639116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3EBC0-EB32-48C6-9F3B-1F2C14C817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761D9-862E-4585-9E74-562482639116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3EBC0-EB32-48C6-9F3B-1F2C14C817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761D9-862E-4585-9E74-562482639116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3EBC0-EB32-48C6-9F3B-1F2C14C817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761D9-862E-4585-9E74-562482639116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3EBC0-EB32-48C6-9F3B-1F2C14C817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761D9-862E-4585-9E74-562482639116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3EBC0-EB32-48C6-9F3B-1F2C14C817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761D9-862E-4585-9E74-562482639116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3EBC0-EB32-48C6-9F3B-1F2C14C817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6761D9-862E-4585-9E74-562482639116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FB3EBC0-EB32-48C6-9F3B-1F2C14C817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54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6761D9-862E-4585-9E74-562482639116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B3EBC0-EB32-48C6-9F3B-1F2C14C817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5345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6761D9-862E-4585-9E74-562482639116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B3EBC0-EB32-48C6-9F3B-1F2C14C817A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00043"/>
            <a:ext cx="7772400" cy="1357321"/>
          </a:xfrm>
        </p:spPr>
        <p:txBody>
          <a:bodyPr/>
          <a:lstStyle/>
          <a:p>
            <a:r>
              <a:rPr lang="kk-KZ" b="1" i="1" dirty="0"/>
              <a:t> </a:t>
            </a:r>
            <a:r>
              <a:rPr lang="kk-KZ" b="1" i="1" dirty="0" smtClean="0"/>
              <a:t> </a:t>
            </a:r>
            <a:r>
              <a:rPr lang="kk-KZ" b="1" i="1" dirty="0"/>
              <a:t>9</a:t>
            </a:r>
            <a:r>
              <a:rPr lang="kk-KZ" b="1" i="1" dirty="0" smtClean="0"/>
              <a:t> </a:t>
            </a:r>
            <a:r>
              <a:rPr lang="kk-KZ" b="1" i="1" dirty="0" smtClean="0"/>
              <a:t>сынып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9485" y="2780928"/>
            <a:ext cx="8065029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6600" b="1" i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Электромагниттік</a:t>
            </a:r>
          </a:p>
          <a:p>
            <a:pPr algn="ctr"/>
            <a:r>
              <a:rPr lang="kk-KZ" sz="6600" b="1" i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тербеліс.</a:t>
            </a:r>
            <a:endParaRPr lang="ru-RU" sz="6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500222"/>
          </a:xfrm>
        </p:spPr>
        <p:txBody>
          <a:bodyPr>
            <a:normAutofit/>
          </a:bodyPr>
          <a:lstStyle/>
          <a:p>
            <a:pPr algn="ctr"/>
            <a:r>
              <a:rPr lang="kk-KZ" sz="2800" b="1" dirty="0" smtClean="0">
                <a:solidFill>
                  <a:srgbClr val="FF0000"/>
                </a:solidFill>
              </a:rPr>
              <a:t>Мақсаты:</a:t>
            </a:r>
            <a:r>
              <a:rPr lang="kk-KZ" sz="3600" b="1" dirty="0" smtClean="0">
                <a:solidFill>
                  <a:srgbClr val="FF0000"/>
                </a:solidFill>
              </a:rPr>
              <a:t/>
            </a:r>
            <a:br>
              <a:rPr lang="kk-KZ" sz="3600" b="1" dirty="0" smtClean="0">
                <a:solidFill>
                  <a:srgbClr val="FF0000"/>
                </a:solidFill>
              </a:rPr>
            </a:br>
            <a:r>
              <a:rPr lang="kk-KZ" sz="3600" b="1" dirty="0" smtClean="0">
                <a:solidFill>
                  <a:srgbClr val="FF0000"/>
                </a:solidFill>
              </a:rPr>
              <a:t>       </a:t>
            </a:r>
            <a:r>
              <a:rPr lang="kk-KZ" sz="2400" b="1" dirty="0" smtClean="0">
                <a:solidFill>
                  <a:srgbClr val="FF0000"/>
                </a:solidFill>
              </a:rPr>
              <a:t>Электромагниттік тербелістер туралы түсінік беру</a:t>
            </a:r>
            <a:r>
              <a:rPr lang="kk-KZ" sz="2800" dirty="0" smtClean="0">
                <a:solidFill>
                  <a:srgbClr val="FF0000"/>
                </a:solidFill>
              </a:rPr>
              <a:t>.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92922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kk-KZ" sz="1400" b="1" i="1" dirty="0" smtClean="0">
                <a:solidFill>
                  <a:srgbClr val="0070C0"/>
                </a:solidFill>
              </a:rPr>
              <a:t>   </a:t>
            </a:r>
            <a:r>
              <a:rPr lang="kk-KZ" sz="1600" b="1" i="1" dirty="0" smtClean="0">
                <a:solidFill>
                  <a:srgbClr val="0070C0"/>
                </a:solidFill>
              </a:rPr>
              <a:t>Міндеттері:</a:t>
            </a:r>
            <a:r>
              <a:rPr lang="kk-KZ" sz="1600" b="1" dirty="0" smtClean="0">
                <a:solidFill>
                  <a:schemeClr val="accent1"/>
                </a:solidFill>
              </a:rPr>
              <a:t>   -</a:t>
            </a:r>
          </a:p>
          <a:p>
            <a:pPr>
              <a:buNone/>
            </a:pPr>
            <a:r>
              <a:rPr lang="kk-KZ" sz="1400" b="1" dirty="0">
                <a:solidFill>
                  <a:schemeClr val="accent1"/>
                </a:solidFill>
              </a:rPr>
              <a:t> </a:t>
            </a:r>
            <a:r>
              <a:rPr lang="kk-KZ" sz="1400" b="1" dirty="0" smtClean="0">
                <a:solidFill>
                  <a:schemeClr val="accent1"/>
                </a:solidFill>
              </a:rPr>
              <a:t>           Электромагниттік  тербелістердің  механикалық тербелістерге     </a:t>
            </a:r>
          </a:p>
          <a:p>
            <a:pPr>
              <a:buNone/>
            </a:pPr>
            <a:r>
              <a:rPr lang="kk-KZ" sz="1400" b="1" dirty="0">
                <a:solidFill>
                  <a:schemeClr val="accent1"/>
                </a:solidFill>
              </a:rPr>
              <a:t> </a:t>
            </a:r>
            <a:r>
              <a:rPr lang="kk-KZ" sz="1400" b="1" dirty="0" smtClean="0">
                <a:solidFill>
                  <a:schemeClr val="accent1"/>
                </a:solidFill>
              </a:rPr>
              <a:t>        ұқсастығы мен ерекшелігін  салыстыра  отырып түсіндіру.</a:t>
            </a:r>
          </a:p>
          <a:p>
            <a:pPr>
              <a:buNone/>
            </a:pPr>
            <a:endParaRPr lang="kk-KZ" sz="1400" b="1" dirty="0" smtClean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kk-KZ" sz="1400" b="1" dirty="0" smtClean="0">
                <a:solidFill>
                  <a:schemeClr val="accent1"/>
                </a:solidFill>
              </a:rPr>
              <a:t>      </a:t>
            </a:r>
            <a:r>
              <a:rPr lang="kk-KZ" sz="1400" b="1" dirty="0">
                <a:solidFill>
                  <a:schemeClr val="accent1"/>
                </a:solidFill>
              </a:rPr>
              <a:t>-  Физика  пәнінің  өмірдегі қолданысының адам өміріндегі</a:t>
            </a:r>
          </a:p>
          <a:p>
            <a:pPr>
              <a:buNone/>
            </a:pPr>
            <a:r>
              <a:rPr lang="kk-KZ" sz="1400" b="1" dirty="0">
                <a:solidFill>
                  <a:schemeClr val="accent1"/>
                </a:solidFill>
              </a:rPr>
              <a:t>     </a:t>
            </a:r>
            <a:r>
              <a:rPr lang="kk-KZ" sz="1400" b="1" dirty="0" smtClean="0">
                <a:solidFill>
                  <a:schemeClr val="accent1"/>
                </a:solidFill>
              </a:rPr>
              <a:t>     </a:t>
            </a:r>
            <a:r>
              <a:rPr lang="kk-KZ" sz="1400" b="1" dirty="0">
                <a:solidFill>
                  <a:schemeClr val="accent1"/>
                </a:solidFill>
              </a:rPr>
              <a:t>маңыздылығын түсінуге баулу.</a:t>
            </a:r>
            <a:endParaRPr lang="kk-KZ" sz="1400" b="1" dirty="0" smtClean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kk-KZ" sz="1400" b="1" dirty="0" smtClean="0">
                <a:solidFill>
                  <a:schemeClr val="accent1"/>
                </a:solidFill>
              </a:rPr>
              <a:t>      - Оқушының логикалық ойлауын , еске  сақтау  қабілетін  дамыту.</a:t>
            </a:r>
          </a:p>
          <a:p>
            <a:pPr>
              <a:buNone/>
            </a:pPr>
            <a:r>
              <a:rPr lang="kk-KZ" sz="1400" b="1" dirty="0" smtClean="0">
                <a:solidFill>
                  <a:schemeClr val="accent1"/>
                </a:solidFill>
              </a:rPr>
              <a:t>      - Білімдерін дәстүрлі емес жағдайда түсіндіре білуге үйрету.</a:t>
            </a:r>
          </a:p>
          <a:p>
            <a:pPr>
              <a:buNone/>
            </a:pPr>
            <a:r>
              <a:rPr lang="kk-KZ" sz="1400" b="1" dirty="0">
                <a:solidFill>
                  <a:schemeClr val="accent1"/>
                </a:solidFill>
              </a:rPr>
              <a:t> </a:t>
            </a:r>
            <a:r>
              <a:rPr lang="kk-KZ" sz="1400" b="1" dirty="0" smtClean="0">
                <a:solidFill>
                  <a:schemeClr val="accent1"/>
                </a:solidFill>
              </a:rPr>
              <a:t>     - Пәнаралық, пәнішілік байланысты ажырата білу.</a:t>
            </a:r>
          </a:p>
          <a:p>
            <a:pPr>
              <a:buNone/>
            </a:pPr>
            <a:endParaRPr lang="kk-KZ" sz="1400" b="1" dirty="0" smtClean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kk-KZ" sz="1400" b="1" dirty="0">
                <a:solidFill>
                  <a:schemeClr val="accent1"/>
                </a:solidFill>
              </a:rPr>
              <a:t> </a:t>
            </a:r>
            <a:r>
              <a:rPr lang="kk-KZ" sz="1400" b="1" dirty="0" smtClean="0">
                <a:solidFill>
                  <a:schemeClr val="accent1"/>
                </a:solidFill>
              </a:rPr>
              <a:t>     - Пәнге деген қызығушылығын ояту.</a:t>
            </a:r>
          </a:p>
          <a:p>
            <a:pPr>
              <a:buNone/>
            </a:pPr>
            <a:r>
              <a:rPr lang="kk-KZ" sz="1400" b="1" dirty="0">
                <a:solidFill>
                  <a:schemeClr val="accent1"/>
                </a:solidFill>
              </a:rPr>
              <a:t> </a:t>
            </a:r>
            <a:r>
              <a:rPr lang="kk-KZ" sz="1400" b="1" dirty="0" smtClean="0">
                <a:solidFill>
                  <a:schemeClr val="accent1"/>
                </a:solidFill>
              </a:rPr>
              <a:t>     - Ойлау және сөйлеу  мәдениетін қалыптастыру.</a:t>
            </a:r>
          </a:p>
          <a:p>
            <a:pPr>
              <a:buNone/>
            </a:pPr>
            <a:r>
              <a:rPr lang="kk-KZ" sz="1400" b="1" dirty="0">
                <a:solidFill>
                  <a:schemeClr val="accent1"/>
                </a:solidFill>
              </a:rPr>
              <a:t> </a:t>
            </a:r>
            <a:r>
              <a:rPr lang="kk-KZ" sz="1400" b="1" dirty="0" smtClean="0">
                <a:solidFill>
                  <a:schemeClr val="accent1"/>
                </a:solidFill>
              </a:rPr>
              <a:t>     - Ұжымшыл, ұйымшыл,ұқыпты болуға тәрбиелеу.</a:t>
            </a:r>
          </a:p>
          <a:p>
            <a:pPr>
              <a:buNone/>
            </a:pPr>
            <a:r>
              <a:rPr lang="kk-KZ" sz="1400" b="1" dirty="0"/>
              <a:t> </a:t>
            </a:r>
            <a:r>
              <a:rPr lang="kk-KZ" sz="1400" b="1" dirty="0" smtClean="0"/>
              <a:t>  </a:t>
            </a:r>
            <a:endParaRPr lang="ru-RU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6805223" cy="1152128"/>
          </a:xfrm>
        </p:spPr>
        <p:txBody>
          <a:bodyPr>
            <a:normAutofit fontScale="90000"/>
          </a:bodyPr>
          <a:lstStyle/>
          <a:p>
            <a:r>
              <a:rPr lang="kk-KZ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  түрі:  Жаңа сабақ.</a:t>
            </a:r>
            <a:br>
              <a:rPr lang="kk-KZ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 өту түрі: Топпен жұмыс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1398638"/>
            <a:ext cx="8064896" cy="527072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kk-KZ" sz="2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Көрнекілігі: </a:t>
            </a:r>
          </a:p>
          <a:p>
            <a:pPr>
              <a:buNone/>
            </a:pPr>
            <a:r>
              <a:rPr lang="kk-KZ" sz="20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Мультимедиялық проектор,</a:t>
            </a:r>
            <a:r>
              <a:rPr lang="kk-KZ" sz="2000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кодоскоп</a:t>
            </a:r>
            <a:r>
              <a:rPr lang="kk-KZ" sz="20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,слайдтар,математикалық, пружиналы  маятниктер,  осциллограф, бағалау  бетшесі, постер және т.б.            </a:t>
            </a:r>
          </a:p>
          <a:p>
            <a:pPr>
              <a:buNone/>
            </a:pPr>
            <a:r>
              <a:rPr lang="kk-KZ" sz="2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Әдістері:    </a:t>
            </a:r>
          </a:p>
          <a:p>
            <a:pPr>
              <a:buNone/>
            </a:pPr>
            <a:r>
              <a:rPr lang="kk-KZ" sz="2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рефлексия,миға шабуыл,</a:t>
            </a:r>
            <a:r>
              <a:rPr lang="kk-KZ" sz="2000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тірек-схемамен</a:t>
            </a:r>
            <a:r>
              <a:rPr lang="kk-KZ" sz="20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жұмыс, Веен диаграммасы, </a:t>
            </a:r>
            <a:r>
              <a:rPr lang="kk-KZ" sz="2000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ауызша-жазбаша</a:t>
            </a:r>
            <a:r>
              <a:rPr lang="kk-KZ" sz="20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есептеу,эксперимент,  көрсетілім,оқулықпен жұмыс,жеке ,топтық жұмыс, Б.Блум токсоманиясы.                                </a:t>
            </a:r>
          </a:p>
          <a:p>
            <a:pPr>
              <a:buNone/>
            </a:pPr>
            <a:r>
              <a:rPr lang="kk-KZ" sz="2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Пәнаралық байланыс: </a:t>
            </a:r>
          </a:p>
          <a:p>
            <a:pPr>
              <a:buNone/>
            </a:pPr>
            <a:r>
              <a:rPr lang="kk-KZ" sz="20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әдебиет,тарих,математика,биология</a:t>
            </a:r>
          </a:p>
          <a:p>
            <a:pPr>
              <a:buNone/>
            </a:pPr>
            <a:r>
              <a:rPr lang="kk-KZ" sz="2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Пәнішілік байланыс: </a:t>
            </a:r>
          </a:p>
          <a:p>
            <a:pPr>
              <a:buNone/>
            </a:pPr>
            <a:r>
              <a:rPr lang="kk-KZ" sz="20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радиотехника,магнетизм,энергия.</a:t>
            </a:r>
          </a:p>
          <a:p>
            <a:pPr>
              <a:buNone/>
            </a:pPr>
            <a:r>
              <a:rPr lang="kk-KZ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</a:t>
            </a:r>
            <a:endParaRPr lang="ru-RU" sz="2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88640"/>
            <a:ext cx="6589199" cy="648072"/>
          </a:xfrm>
        </p:spPr>
        <p:txBody>
          <a:bodyPr>
            <a:normAutofit/>
          </a:bodyPr>
          <a:lstStyle/>
          <a:p>
            <a:pPr algn="ctr"/>
            <a:r>
              <a:rPr lang="kk-KZ" sz="2800" b="1" i="1" dirty="0" smtClean="0"/>
              <a:t>Сабақ жоспары:</a:t>
            </a:r>
            <a:endParaRPr lang="ru-RU" sz="2800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03648" y="1700808"/>
            <a:ext cx="7416824" cy="4752528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kk-KZ" sz="1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1. Ұйымдастыру.Рефлексия.</a:t>
            </a:r>
          </a:p>
          <a:p>
            <a:pPr>
              <a:buNone/>
            </a:pPr>
            <a:r>
              <a:rPr lang="kk-KZ" sz="1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2.Миға шабуыл.</a:t>
            </a:r>
          </a:p>
          <a:p>
            <a:pPr>
              <a:buNone/>
            </a:pPr>
            <a:r>
              <a:rPr lang="kk-KZ" sz="1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3.Жаңа материалды түсіндіру.</a:t>
            </a:r>
          </a:p>
          <a:p>
            <a:pPr>
              <a:buNone/>
            </a:pPr>
            <a:r>
              <a:rPr lang="kk-KZ" sz="1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4.Жаңа мағынаны бекіту:</a:t>
            </a:r>
          </a:p>
          <a:p>
            <a:pPr>
              <a:buNone/>
            </a:pPr>
            <a:r>
              <a:rPr lang="kk-KZ" sz="1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- қолдану</a:t>
            </a:r>
          </a:p>
          <a:p>
            <a:pPr>
              <a:buNone/>
            </a:pPr>
            <a:r>
              <a:rPr lang="kk-KZ" sz="1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- анализ</a:t>
            </a:r>
          </a:p>
          <a:p>
            <a:pPr>
              <a:buNone/>
            </a:pPr>
            <a:r>
              <a:rPr lang="kk-KZ" sz="1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- синтез</a:t>
            </a:r>
          </a:p>
          <a:p>
            <a:pPr>
              <a:buNone/>
            </a:pPr>
            <a:r>
              <a:rPr lang="kk-KZ" sz="1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5. Үйге тапсырма беру.</a:t>
            </a:r>
          </a:p>
          <a:p>
            <a:pPr>
              <a:buNone/>
            </a:pPr>
            <a:r>
              <a:rPr lang="kk-KZ" sz="1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6. Бағалау.</a:t>
            </a:r>
          </a:p>
          <a:p>
            <a:pPr>
              <a:buNone/>
            </a:pPr>
            <a:r>
              <a:rPr lang="kk-KZ" sz="2400" dirty="0"/>
              <a:t> </a:t>
            </a:r>
            <a:r>
              <a:rPr lang="kk-KZ" sz="2400" dirty="0" smtClean="0"/>
              <a:t>      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476672"/>
            <a:ext cx="6589199" cy="572642"/>
          </a:xfrm>
        </p:spPr>
        <p:txBody>
          <a:bodyPr>
            <a:normAutofit/>
          </a:bodyPr>
          <a:lstStyle/>
          <a:p>
            <a:r>
              <a:rPr lang="kk-KZ" sz="2800" b="1" dirty="0" smtClean="0">
                <a:solidFill>
                  <a:srgbClr val="7030A0"/>
                </a:solidFill>
              </a:rPr>
              <a:t>Рефлексия.     (бағдар)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7" y="2133600"/>
            <a:ext cx="8138864" cy="377762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kk-KZ" sz="2800" dirty="0" smtClean="0"/>
              <a:t>        </a:t>
            </a:r>
            <a:r>
              <a:rPr lang="kk-KZ" sz="3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Шығыстың өлең жазудың дәстүрлі түрі “Синквейн”әдісімен шығармашылық жұмыс:</a:t>
            </a:r>
          </a:p>
          <a:p>
            <a:pPr>
              <a:buNone/>
            </a:pPr>
            <a:endParaRPr lang="kk-KZ" sz="38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kk-KZ" sz="3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3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1. Зат есім : Физика</a:t>
            </a:r>
          </a:p>
          <a:p>
            <a:pPr>
              <a:buNone/>
            </a:pPr>
            <a:r>
              <a:rPr lang="kk-KZ" sz="3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3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2. Екі етістік : Не істейді?</a:t>
            </a:r>
          </a:p>
          <a:p>
            <a:pPr>
              <a:buNone/>
            </a:pPr>
            <a:r>
              <a:rPr lang="kk-KZ" sz="3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3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3. Үш сын есім : Қандай?</a:t>
            </a:r>
          </a:p>
          <a:p>
            <a:pPr>
              <a:buNone/>
            </a:pPr>
            <a:r>
              <a:rPr lang="kk-KZ" sz="3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3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4. 3-4 сөзді сөйлем.</a:t>
            </a:r>
          </a:p>
          <a:p>
            <a:pPr>
              <a:buNone/>
            </a:pPr>
            <a:endParaRPr lang="kk-KZ" sz="2800" dirty="0"/>
          </a:p>
          <a:p>
            <a:pPr>
              <a:buNone/>
            </a:pPr>
            <a:r>
              <a:rPr lang="kk-KZ" sz="2800" dirty="0" smtClean="0"/>
              <a:t>        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17005" y="58674"/>
            <a:ext cx="4438551" cy="701840"/>
          </a:xfrm>
        </p:spPr>
        <p:txBody>
          <a:bodyPr>
            <a:normAutofit fontScale="90000"/>
          </a:bodyPr>
          <a:lstStyle/>
          <a:p>
            <a:pPr algn="ctr"/>
            <a:r>
              <a:rPr lang="kk-KZ" sz="28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28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8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Механикалық  тербеліс</a:t>
            </a:r>
            <a:r>
              <a:rPr lang="kk-KZ" sz="2800" dirty="0" smtClean="0"/>
              <a:t/>
            </a:r>
            <a:br>
              <a:rPr lang="kk-KZ" sz="2800" dirty="0" smtClean="0"/>
            </a:br>
            <a:endParaRPr lang="ru-RU" sz="2800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6529757"/>
              </p:ext>
            </p:extLst>
          </p:nvPr>
        </p:nvGraphicFramePr>
        <p:xfrm>
          <a:off x="2500297" y="684812"/>
          <a:ext cx="4071966" cy="7858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19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85818">
                <a:tc>
                  <a:txBody>
                    <a:bodyPr/>
                    <a:lstStyle/>
                    <a:p>
                      <a:pPr algn="l"/>
                      <a:r>
                        <a:rPr lang="kk-KZ" sz="18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Гармоникалық  тербеліс</a:t>
                      </a:r>
                      <a:endParaRPr lang="en-US" sz="1800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en-US" sz="18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</a:t>
                      </a:r>
                      <a:r>
                        <a:rPr lang="kk-KZ" sz="18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ru-RU" sz="18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( </a:t>
                      </a:r>
                      <a:r>
                        <a:rPr lang="ru-RU" sz="1800" dirty="0" err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шарты</a:t>
                      </a:r>
                      <a:r>
                        <a:rPr lang="ru-RU" sz="18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800" baseline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aseline="0" dirty="0" err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теңдеуі</a:t>
                      </a:r>
                      <a:r>
                        <a:rPr lang="ru-RU" sz="1800" baseline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8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CC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9" name="Прямая со стрелкой 8"/>
          <p:cNvCxnSpPr/>
          <p:nvPr/>
        </p:nvCxnSpPr>
        <p:spPr>
          <a:xfrm>
            <a:off x="4529134" y="1470630"/>
            <a:ext cx="814377" cy="66105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2578253"/>
              </p:ext>
            </p:extLst>
          </p:nvPr>
        </p:nvGraphicFramePr>
        <p:xfrm>
          <a:off x="683154" y="1801502"/>
          <a:ext cx="1285884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58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kk-KZ" sz="2000" i="0" dirty="0" smtClean="0"/>
                        <a:t>   </a:t>
                      </a:r>
                      <a:r>
                        <a:rPr lang="kk-KZ" sz="2400" i="0" dirty="0" smtClean="0"/>
                        <a:t>Еркін</a:t>
                      </a:r>
                      <a:endParaRPr lang="ru-RU" sz="2400" i="0" dirty="0"/>
                    </a:p>
                  </a:txBody>
                  <a:tcPr>
                    <a:solidFill>
                      <a:srgbClr val="CC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21" name="Прямая со стрелкой 20"/>
          <p:cNvCxnSpPr/>
          <p:nvPr/>
        </p:nvCxnSpPr>
        <p:spPr>
          <a:xfrm flipH="1">
            <a:off x="3689808" y="1488743"/>
            <a:ext cx="856859" cy="64294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" name="Таблица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6130411"/>
              </p:ext>
            </p:extLst>
          </p:nvPr>
        </p:nvGraphicFramePr>
        <p:xfrm>
          <a:off x="2714612" y="2169611"/>
          <a:ext cx="3071834" cy="6429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58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2942">
                <a:tc>
                  <a:txBody>
                    <a:bodyPr/>
                    <a:lstStyle/>
                    <a:p>
                      <a:r>
                        <a:rPr lang="kk-KZ" sz="2400" dirty="0" smtClean="0"/>
                        <a:t>Өшетін</a:t>
                      </a:r>
                      <a:endParaRPr lang="ru-RU" sz="2400" dirty="0"/>
                    </a:p>
                  </a:txBody>
                  <a:tcPr>
                    <a:solidFill>
                      <a:srgbClr val="CC33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    </a:t>
                      </a:r>
                      <a:r>
                        <a:rPr lang="kk-KZ" sz="2400" dirty="0" smtClean="0"/>
                        <a:t>Өшпейтін</a:t>
                      </a:r>
                      <a:endParaRPr lang="ru-RU" sz="2400" dirty="0"/>
                    </a:p>
                  </a:txBody>
                  <a:tcPr>
                    <a:solidFill>
                      <a:srgbClr val="CC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2" name="Таблица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7069888"/>
              </p:ext>
            </p:extLst>
          </p:nvPr>
        </p:nvGraphicFramePr>
        <p:xfrm>
          <a:off x="283107" y="2725866"/>
          <a:ext cx="2428957" cy="14952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89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95222">
                <a:tc>
                  <a:txBody>
                    <a:bodyPr/>
                    <a:lstStyle/>
                    <a:p>
                      <a:pPr algn="l"/>
                      <a:endParaRPr lang="kk-KZ" sz="2400" dirty="0" smtClean="0"/>
                    </a:p>
                  </a:txBody>
                  <a:tcPr>
                    <a:solidFill>
                      <a:srgbClr val="CC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0" name="Таблица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8166466"/>
              </p:ext>
            </p:extLst>
          </p:nvPr>
        </p:nvGraphicFramePr>
        <p:xfrm>
          <a:off x="459617" y="4608521"/>
          <a:ext cx="1857388" cy="500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73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5"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/>
                        <a:t>    Период</a:t>
                      </a:r>
                      <a:endParaRPr lang="ru-RU" sz="2400" dirty="0"/>
                    </a:p>
                  </a:txBody>
                  <a:tcPr>
                    <a:solidFill>
                      <a:srgbClr val="CC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1" name="Таблица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0045948"/>
              </p:ext>
            </p:extLst>
          </p:nvPr>
        </p:nvGraphicFramePr>
        <p:xfrm>
          <a:off x="3107124" y="4608521"/>
          <a:ext cx="2000264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/>
                        <a:t>  Жиілік</a:t>
                      </a:r>
                      <a:endParaRPr lang="ru-RU" sz="2400" dirty="0"/>
                    </a:p>
                  </a:txBody>
                  <a:tcPr>
                    <a:solidFill>
                      <a:srgbClr val="CC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2" name="Таблица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9206130"/>
              </p:ext>
            </p:extLst>
          </p:nvPr>
        </p:nvGraphicFramePr>
        <p:xfrm>
          <a:off x="6143636" y="3786190"/>
          <a:ext cx="2643206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3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8628"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/>
                        <a:t>     Амплитуда</a:t>
                      </a:r>
                      <a:endParaRPr lang="ru-RU" sz="2400" dirty="0"/>
                    </a:p>
                  </a:txBody>
                  <a:tcPr>
                    <a:solidFill>
                      <a:srgbClr val="CC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3" name="Таблица 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7107291"/>
              </p:ext>
            </p:extLst>
          </p:nvPr>
        </p:nvGraphicFramePr>
        <p:xfrm>
          <a:off x="6500826" y="1714488"/>
          <a:ext cx="1857388" cy="6429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73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42942"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    </a:t>
                      </a:r>
                      <a:r>
                        <a:rPr lang="kk-KZ" sz="2400" dirty="0" smtClean="0"/>
                        <a:t>Еріксіз</a:t>
                      </a:r>
                      <a:endParaRPr lang="ru-RU" sz="2400" dirty="0"/>
                    </a:p>
                  </a:txBody>
                  <a:tcPr>
                    <a:solidFill>
                      <a:srgbClr val="CC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7" name="Таблица 7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6873835"/>
              </p:ext>
            </p:extLst>
          </p:nvPr>
        </p:nvGraphicFramePr>
        <p:xfrm>
          <a:off x="6215074" y="2928934"/>
          <a:ext cx="2357454" cy="50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74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r>
                        <a:rPr lang="kk-KZ" sz="2400" dirty="0" smtClean="0"/>
                        <a:t>         Резонанс</a:t>
                      </a:r>
                      <a:endParaRPr lang="ru-RU" sz="2400" dirty="0"/>
                    </a:p>
                  </a:txBody>
                  <a:tcPr>
                    <a:solidFill>
                      <a:srgbClr val="CC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8" name="Таблица 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771891"/>
              </p:ext>
            </p:extLst>
          </p:nvPr>
        </p:nvGraphicFramePr>
        <p:xfrm>
          <a:off x="1800872" y="5270014"/>
          <a:ext cx="2317365" cy="14713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73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71353">
                <a:tc>
                  <a:txBody>
                    <a:bodyPr/>
                    <a:lstStyle/>
                    <a:p>
                      <a:r>
                        <a:rPr lang="kk-KZ" sz="2400" dirty="0" smtClean="0"/>
                        <a:t>   </a:t>
                      </a:r>
                      <a:r>
                        <a:rPr lang="kk-KZ" sz="2000" dirty="0" smtClean="0"/>
                        <a:t> </a:t>
                      </a:r>
                      <a:endParaRPr lang="ru-RU" sz="2400" dirty="0"/>
                    </a:p>
                  </a:txBody>
                  <a:tcPr>
                    <a:solidFill>
                      <a:srgbClr val="CC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9" name="Таблица 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0808689"/>
              </p:ext>
            </p:extLst>
          </p:nvPr>
        </p:nvGraphicFramePr>
        <p:xfrm>
          <a:off x="5292080" y="4774645"/>
          <a:ext cx="3571900" cy="180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2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 </a:t>
                      </a:r>
                      <a:endParaRPr lang="kk-KZ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k-KZ" sz="20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400" dirty="0" smtClean="0"/>
                        <a:t>       </a:t>
                      </a:r>
                      <a:endParaRPr lang="ru-RU" sz="2000" dirty="0"/>
                    </a:p>
                  </a:txBody>
                  <a:tcPr>
                    <a:solidFill>
                      <a:srgbClr val="CC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34" name="Прямая со стрелкой 33"/>
          <p:cNvCxnSpPr/>
          <p:nvPr/>
        </p:nvCxnSpPr>
        <p:spPr>
          <a:xfrm>
            <a:off x="4529134" y="1461341"/>
            <a:ext cx="1884031" cy="5638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flipH="1" flipV="1">
            <a:off x="4355976" y="5085184"/>
            <a:ext cx="975688" cy="64807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V="1">
            <a:off x="7524328" y="4221088"/>
            <a:ext cx="0" cy="57606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>
            <a:endCxn id="18" idx="3"/>
          </p:cNvCxnSpPr>
          <p:nvPr/>
        </p:nvCxnSpPr>
        <p:spPr>
          <a:xfrm flipH="1">
            <a:off x="1969038" y="1463015"/>
            <a:ext cx="2571556" cy="58852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1331640" y="2276872"/>
            <a:ext cx="0" cy="50405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>
            <a:off x="7524328" y="2348627"/>
            <a:ext cx="0" cy="58552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>
            <a:off x="7524328" y="3429000"/>
            <a:ext cx="0" cy="36004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 flipV="1">
            <a:off x="2317005" y="4797152"/>
            <a:ext cx="790119" cy="1060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 flipH="1">
            <a:off x="2317006" y="4941168"/>
            <a:ext cx="79011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 стрелкой 62"/>
          <p:cNvCxnSpPr/>
          <p:nvPr/>
        </p:nvCxnSpPr>
        <p:spPr>
          <a:xfrm>
            <a:off x="1316298" y="5085184"/>
            <a:ext cx="519398" cy="64807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/>
          <p:nvPr/>
        </p:nvCxnSpPr>
        <p:spPr>
          <a:xfrm flipH="1">
            <a:off x="1316298" y="4221088"/>
            <a:ext cx="15636" cy="42617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421739" y="2828835"/>
            <a:ext cx="213926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000" b="1" dirty="0">
                <a:solidFill>
                  <a:schemeClr val="bg1"/>
                </a:solidFill>
              </a:rPr>
              <a:t>Математикалық</a:t>
            </a:r>
          </a:p>
          <a:p>
            <a:pPr algn="ctr"/>
            <a:r>
              <a:rPr lang="kk-KZ" sz="2000" b="1" dirty="0">
                <a:solidFill>
                  <a:schemeClr val="bg1"/>
                </a:solidFill>
              </a:rPr>
              <a:t> </a:t>
            </a:r>
            <a:r>
              <a:rPr lang="kk-KZ" sz="2000" b="1" dirty="0" smtClean="0">
                <a:solidFill>
                  <a:schemeClr val="bg1"/>
                </a:solidFill>
              </a:rPr>
              <a:t>маятник </a:t>
            </a:r>
            <a:endParaRPr lang="kk-KZ" sz="2000" b="1" dirty="0">
              <a:solidFill>
                <a:schemeClr val="bg1"/>
              </a:solidFill>
            </a:endParaRPr>
          </a:p>
          <a:p>
            <a:pPr algn="ctr"/>
            <a:r>
              <a:rPr lang="kk-KZ" sz="2000" b="1" dirty="0">
                <a:solidFill>
                  <a:schemeClr val="bg1"/>
                </a:solidFill>
              </a:rPr>
              <a:t>Пружиналы маятник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980478" y="5409220"/>
            <a:ext cx="183223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b="1" dirty="0">
                <a:solidFill>
                  <a:schemeClr val="bg1"/>
                </a:solidFill>
              </a:rPr>
              <a:t>Т</a:t>
            </a:r>
            <a:r>
              <a:rPr lang="en-US" sz="2000" b="1" dirty="0">
                <a:solidFill>
                  <a:schemeClr val="bg1"/>
                </a:solidFill>
              </a:rPr>
              <a:t>= 2</a:t>
            </a:r>
            <a:r>
              <a:rPr lang="el-GR" sz="2000" b="1" dirty="0">
                <a:solidFill>
                  <a:schemeClr val="bg1"/>
                </a:solidFill>
              </a:rPr>
              <a:t>π√</a:t>
            </a:r>
            <a:r>
              <a:rPr lang="en-US" sz="2000" b="1" dirty="0">
                <a:solidFill>
                  <a:schemeClr val="bg1"/>
                </a:solidFill>
              </a:rPr>
              <a:t>l/g      </a:t>
            </a:r>
          </a:p>
          <a:p>
            <a:r>
              <a:rPr lang="en-US" sz="2000" b="1" dirty="0" smtClean="0">
                <a:solidFill>
                  <a:schemeClr val="bg1"/>
                </a:solidFill>
              </a:rPr>
              <a:t>T </a:t>
            </a:r>
            <a:r>
              <a:rPr lang="en-US" sz="2000" b="1" dirty="0">
                <a:solidFill>
                  <a:schemeClr val="bg1"/>
                </a:solidFill>
              </a:rPr>
              <a:t>= 2</a:t>
            </a:r>
            <a:r>
              <a:rPr lang="el-GR" sz="2000" b="1" dirty="0">
                <a:solidFill>
                  <a:schemeClr val="bg1"/>
                </a:solidFill>
              </a:rPr>
              <a:t>π√</a:t>
            </a:r>
            <a:r>
              <a:rPr lang="en-US" sz="2000" b="1" dirty="0">
                <a:solidFill>
                  <a:schemeClr val="bg1"/>
                </a:solidFill>
              </a:rPr>
              <a:t>m/k</a:t>
            </a:r>
          </a:p>
          <a:p>
            <a:r>
              <a:rPr lang="en-US" sz="2000" b="1" dirty="0" smtClean="0">
                <a:solidFill>
                  <a:schemeClr val="bg1"/>
                </a:solidFill>
              </a:rPr>
              <a:t>T</a:t>
            </a:r>
            <a:r>
              <a:rPr lang="en-US" sz="2000" b="1" dirty="0">
                <a:solidFill>
                  <a:schemeClr val="bg1"/>
                </a:solidFill>
              </a:rPr>
              <a:t>= 1/v  T= t/n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483346" y="4941168"/>
            <a:ext cx="3265118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k-KZ" b="1" dirty="0"/>
              <a:t> </a:t>
            </a:r>
            <a:r>
              <a:rPr lang="en-US" sz="2400" b="1" dirty="0">
                <a:solidFill>
                  <a:schemeClr val="bg1"/>
                </a:solidFill>
              </a:rPr>
              <a:t>x = A cos</a:t>
            </a:r>
            <a:r>
              <a:rPr lang="el-GR" sz="2400" b="1" dirty="0">
                <a:solidFill>
                  <a:schemeClr val="bg1"/>
                </a:solidFill>
              </a:rPr>
              <a:t>ῳ</a:t>
            </a:r>
            <a:r>
              <a:rPr lang="en-US" sz="2400" b="1" dirty="0">
                <a:solidFill>
                  <a:schemeClr val="bg1"/>
                </a:solidFill>
              </a:rPr>
              <a:t>t +ϕ)</a:t>
            </a:r>
          </a:p>
          <a:p>
            <a:r>
              <a:rPr lang="kk-KZ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</a:rPr>
              <a:t>v </a:t>
            </a:r>
            <a:r>
              <a:rPr lang="en-US" sz="2400" b="1" dirty="0">
                <a:solidFill>
                  <a:schemeClr val="bg1"/>
                </a:solidFill>
              </a:rPr>
              <a:t>= A </a:t>
            </a:r>
            <a:r>
              <a:rPr lang="el-GR" sz="2400" b="1" dirty="0">
                <a:solidFill>
                  <a:schemeClr val="bg1"/>
                </a:solidFill>
              </a:rPr>
              <a:t>ῳ</a:t>
            </a:r>
            <a:r>
              <a:rPr lang="en-US" sz="2400" b="1" dirty="0">
                <a:solidFill>
                  <a:schemeClr val="bg1"/>
                </a:solidFill>
              </a:rPr>
              <a:t>sin(</a:t>
            </a:r>
            <a:r>
              <a:rPr lang="el-GR" sz="2400" b="1" dirty="0">
                <a:solidFill>
                  <a:schemeClr val="bg1"/>
                </a:solidFill>
              </a:rPr>
              <a:t>ῳ</a:t>
            </a:r>
            <a:r>
              <a:rPr lang="en-US" sz="2400" b="1" dirty="0">
                <a:solidFill>
                  <a:schemeClr val="bg1"/>
                </a:solidFill>
              </a:rPr>
              <a:t>t +ϕ)</a:t>
            </a:r>
          </a:p>
          <a:p>
            <a:pPr>
              <a:defRPr/>
            </a:pPr>
            <a:r>
              <a:rPr lang="kk-KZ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</a:rPr>
              <a:t>a=A ῳ</a:t>
            </a:r>
            <a:r>
              <a:rPr lang="en-US" sz="2400" b="1" baseline="30000" dirty="0" smtClean="0">
                <a:solidFill>
                  <a:schemeClr val="bg1"/>
                </a:solidFill>
              </a:rPr>
              <a:t>2</a:t>
            </a:r>
            <a:r>
              <a:rPr lang="en-US" sz="2400" b="1" dirty="0" smtClean="0">
                <a:solidFill>
                  <a:schemeClr val="bg1"/>
                </a:solidFill>
              </a:rPr>
              <a:t>cos </a:t>
            </a:r>
            <a:r>
              <a:rPr lang="en-US" sz="2400" b="1" dirty="0">
                <a:solidFill>
                  <a:schemeClr val="bg1"/>
                </a:solidFill>
              </a:rPr>
              <a:t>( </a:t>
            </a:r>
            <a:r>
              <a:rPr lang="en-US" sz="2400" b="1" dirty="0" err="1">
                <a:solidFill>
                  <a:schemeClr val="bg1"/>
                </a:solidFill>
              </a:rPr>
              <a:t>ῳt+ϕ</a:t>
            </a:r>
            <a:r>
              <a:rPr lang="en-US" sz="2400" b="1" dirty="0">
                <a:solidFill>
                  <a:schemeClr val="bg1"/>
                </a:solidFill>
              </a:rPr>
              <a:t>)</a:t>
            </a:r>
          </a:p>
          <a:p>
            <a:r>
              <a:rPr lang="en-US" sz="2000" b="1" dirty="0"/>
              <a:t> 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260648"/>
            <a:ext cx="6589199" cy="572642"/>
          </a:xfrm>
        </p:spPr>
        <p:txBody>
          <a:bodyPr>
            <a:normAutofit/>
          </a:bodyPr>
          <a:lstStyle/>
          <a:p>
            <a:r>
              <a:rPr lang="kk-KZ" sz="2800" b="1" dirty="0" smtClean="0"/>
              <a:t>Электромагниттік өріс :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484784"/>
            <a:ext cx="8496944" cy="2812517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kk-KZ" dirty="0" smtClean="0"/>
              <a:t> </a:t>
            </a:r>
            <a:r>
              <a:rPr lang="kk-KZ" b="1" dirty="0" smtClean="0">
                <a:solidFill>
                  <a:schemeClr val="tx1"/>
                </a:solidFill>
              </a:rPr>
              <a:t>1</a:t>
            </a:r>
            <a:r>
              <a:rPr lang="kk-KZ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kk-KZ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Нүктелік заряд </a:t>
            </a: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 (K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kk-KZ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 өрісін туғызады.</a:t>
            </a:r>
          </a:p>
          <a:p>
            <a:pPr>
              <a:buNone/>
            </a:pPr>
            <a:r>
              <a:rPr lang="kk-KZ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2.  Қозғалыстағы заряд , яғни электр тогы</a:t>
            </a: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I= q/t –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магнит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өрісін туғызады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None/>
            </a:pPr>
            <a:r>
              <a:rPr lang="kk-KZ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Үдеумен қозғалатын заряд потенциалдар айырымы  </a:t>
            </a: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U </a:t>
            </a:r>
            <a:r>
              <a:rPr lang="kk-KZ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кернеу  туғызады. Ол көзге көрінбейтін материя түрі</a:t>
            </a:r>
            <a:r>
              <a:rPr lang="kk-K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</a:p>
          <a:p>
            <a:pPr>
              <a:buNone/>
            </a:pPr>
            <a:r>
              <a:rPr lang="kk-KZ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электромагниттік өрістің бірден бір себебі.</a:t>
            </a:r>
          </a:p>
          <a:p>
            <a:pPr>
              <a:buNone/>
            </a:pPr>
            <a:r>
              <a:rPr lang="kk-KZ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Осы өріс электромагниттік тербеліс көзі болып табылады</a:t>
            </a:r>
            <a:endParaRPr lang="ru-RU" sz="2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kk-KZ" sz="2400" dirty="0" smtClean="0"/>
              <a:t>     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4293096"/>
            <a:ext cx="8064896" cy="22021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988840"/>
            <a:ext cx="8388423" cy="3777622"/>
          </a:xfrm>
        </p:spPr>
        <p:txBody>
          <a:bodyPr/>
          <a:lstStyle/>
          <a:p>
            <a:pPr>
              <a:spcBef>
                <a:spcPts val="0"/>
              </a:spcBef>
              <a:buNone/>
            </a:pPr>
            <a:endParaRPr lang="kk-KZ" dirty="0" smtClean="0"/>
          </a:p>
          <a:p>
            <a:pPr algn="ctr">
              <a:spcBef>
                <a:spcPts val="0"/>
              </a:spcBef>
              <a:buNone/>
            </a:pPr>
            <a:r>
              <a:rPr lang="kk-KZ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Зарядтың, ток күшінің, кернеудің    периодтты түрде өзгеруі </a:t>
            </a:r>
            <a:r>
              <a:rPr lang="kk-KZ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электромагниттік тербеліс   </a:t>
            </a:r>
          </a:p>
          <a:p>
            <a:pPr algn="ctr">
              <a:spcBef>
                <a:spcPts val="0"/>
              </a:spcBef>
              <a:buNone/>
            </a:pPr>
            <a:r>
              <a:rPr lang="kk-KZ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 аталады.</a:t>
            </a: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47664" y="188640"/>
            <a:ext cx="665669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80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Анықтамасы.</a:t>
            </a:r>
            <a:endParaRPr lang="ru-RU" sz="80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96752"/>
            <a:ext cx="8229600" cy="1872208"/>
          </a:xfrm>
        </p:spPr>
        <p:txBody>
          <a:bodyPr>
            <a:norm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сыйымдылығы</a:t>
            </a: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2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конденсатордан</a:t>
            </a: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 </a:t>
            </a:r>
            <a:r>
              <a:rPr lang="ru-RU" sz="2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индуктивтігі</a:t>
            </a: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2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катушкадан</a:t>
            </a: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тізбекті</a:t>
            </a: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жалғанған</a:t>
            </a: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тербелмелі</a:t>
            </a: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</a:t>
            </a: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тербелмелі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контур </a:t>
            </a:r>
            <a:r>
              <a:rPr lang="ru-RU" sz="28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аталады</a:t>
            </a:r>
            <a:endParaRPr lang="ru-RU" sz="28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9552" y="3303673"/>
            <a:ext cx="3096344" cy="343528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r="18112" b="43031"/>
          <a:stretch/>
        </p:blipFill>
        <p:spPr>
          <a:xfrm>
            <a:off x="3923928" y="3861048"/>
            <a:ext cx="4909014" cy="21246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6143" y="-958334"/>
            <a:ext cx="8229600" cy="1143000"/>
          </a:xfrm>
        </p:spPr>
        <p:txBody>
          <a:bodyPr/>
          <a:lstStyle/>
          <a:p>
            <a:r>
              <a:rPr lang="kk-KZ" smtClean="0"/>
              <a:t>Конденсаторлар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7121" y="369332"/>
            <a:ext cx="2376264" cy="2012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718212"/>
            <a:ext cx="2847654" cy="1502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89" b="7330"/>
          <a:stretch/>
        </p:blipFill>
        <p:spPr bwMode="auto">
          <a:xfrm>
            <a:off x="539553" y="4284664"/>
            <a:ext cx="8136904" cy="238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851920" y="2348880"/>
            <a:ext cx="4873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4860032" y="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 rot="10800000">
            <a:off x="3635896" y="2348880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/>
              <a:t> 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716305" y="2781788"/>
            <a:ext cx="4896544" cy="1192808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b="1" dirty="0" smtClean="0">
                <a:solidFill>
                  <a:schemeClr val="tx1"/>
                </a:solidFill>
              </a:rPr>
              <a:t>С – конденсатордың электрсыйымдылығы</a:t>
            </a:r>
            <a:endParaRPr lang="ru-RU" sz="2000" b="1" dirty="0">
              <a:solidFill>
                <a:schemeClr val="tx1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446" y="414197"/>
            <a:ext cx="4464497" cy="2012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9845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980728"/>
            <a:ext cx="7198799" cy="932682"/>
          </a:xfrm>
        </p:spPr>
        <p:txBody>
          <a:bodyPr>
            <a:noAutofit/>
          </a:bodyPr>
          <a:lstStyle/>
          <a:p>
            <a:r>
              <a:rPr lang="kk-KZ" sz="5400" b="1" i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Конденсатор қызметі:</a:t>
            </a:r>
            <a:endParaRPr lang="ru-RU" sz="5400" b="1" i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133600"/>
            <a:ext cx="8280919" cy="3777622"/>
          </a:xfrm>
        </p:spPr>
        <p:txBody>
          <a:bodyPr>
            <a:noAutofit/>
          </a:bodyPr>
          <a:lstStyle/>
          <a:p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	Диэлектрик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астарларына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аз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уақытта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заряд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қорын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жинайды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потенциалын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өзгертуге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энергия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қорын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жинайды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  <a:p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	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токты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өткізбейді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Радиотехникада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тербелмелі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контурда,түзеткіште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	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Фотожарқылдатқышта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4030811"/>
            <a:ext cx="42603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i="1" cap="none" spc="0" dirty="0" err="1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Қолданылуы</a:t>
            </a:r>
            <a:r>
              <a:rPr lang="ru-RU" sz="5400" b="1" i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68322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88840"/>
            <a:ext cx="3528392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341682" y="1484784"/>
            <a:ext cx="424847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 – </a:t>
            </a:r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катушканың индуктивтігі</a:t>
            </a:r>
          </a:p>
          <a:p>
            <a:endParaRPr lang="kk-KZ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1 Гн</a:t>
            </a:r>
          </a:p>
          <a:p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1мГн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0,001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Гн</a:t>
            </a:r>
          </a:p>
          <a:p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мк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Гн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0,000001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Гн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1437" y="4077072"/>
            <a:ext cx="1362075" cy="229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5234" y="4581128"/>
            <a:ext cx="2484276" cy="1641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115616" y="0"/>
            <a:ext cx="43652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54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Индуктивтік</a:t>
            </a:r>
            <a:endParaRPr lang="ru-RU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39550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48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Катушканың қызметі:</a:t>
            </a:r>
            <a:endParaRPr lang="ru-RU" sz="48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kk-KZ" sz="2800" b="1" dirty="0" smtClean="0"/>
              <a:t>Тербелмелі контурда магнит өрісін туғызады, индукциялық ток туғызып,тербелістің бағытын өзгертеді.</a:t>
            </a:r>
          </a:p>
          <a:p>
            <a:r>
              <a:rPr lang="kk-KZ" sz="2800" b="1" dirty="0" smtClean="0"/>
              <a:t>Айнымалы ток тізбегінде индуктивтік катушка кедергінің рөлін атқарады.</a:t>
            </a:r>
          </a:p>
          <a:p>
            <a:r>
              <a:rPr lang="kk-KZ" sz="2800" b="1" dirty="0" smtClean="0"/>
              <a:t>Бойында ток қорын сақтай алады.</a:t>
            </a:r>
          </a:p>
          <a:p>
            <a:endParaRPr lang="kk-KZ" sz="2800" b="1" dirty="0" smtClean="0"/>
          </a:p>
          <a:p>
            <a:pPr marL="0" indent="0">
              <a:buNone/>
            </a:pPr>
            <a:r>
              <a:rPr lang="kk-KZ" sz="2800" b="1" dirty="0" smtClean="0"/>
              <a:t>Қолданылуы:</a:t>
            </a:r>
          </a:p>
          <a:p>
            <a:pPr marL="0" indent="0">
              <a:buNone/>
            </a:pPr>
            <a:r>
              <a:rPr lang="ru-RU" sz="2800" b="1" dirty="0"/>
              <a:t> </a:t>
            </a:r>
            <a:r>
              <a:rPr lang="ru-RU" sz="2800" b="1" dirty="0" smtClean="0"/>
              <a:t>   </a:t>
            </a:r>
            <a:r>
              <a:rPr lang="kk-KZ" sz="2800" dirty="0" smtClean="0"/>
              <a:t>Тербелмелі контурда</a:t>
            </a:r>
          </a:p>
          <a:p>
            <a:r>
              <a:rPr lang="kk-KZ" sz="2800" dirty="0" smtClean="0"/>
              <a:t>Трансформаторда</a:t>
            </a:r>
          </a:p>
          <a:p>
            <a:r>
              <a:rPr lang="kk-KZ" sz="2800" dirty="0" smtClean="0"/>
              <a:t>Реледе және т.б.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01409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r="5258"/>
          <a:stretch>
            <a:fillRect/>
          </a:stretch>
        </p:blipFill>
        <p:spPr bwMode="auto">
          <a:xfrm>
            <a:off x="1285852" y="1285860"/>
            <a:ext cx="6643734" cy="4944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00034" y="142852"/>
            <a:ext cx="8143932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i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Электромагниттік</a:t>
            </a:r>
            <a:r>
              <a:rPr lang="ru-RU" sz="4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4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тербеліс</a:t>
            </a:r>
            <a:endParaRPr lang="ru-RU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88336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1" y="2133600"/>
            <a:ext cx="7922840" cy="3777622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kk-KZ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Тербелмелі контурда конденсаторды зарядтағаннан кейін конденсатордың электр энергиясының, катушканың магнит өрісінің энергиясына және кері бағытта</a:t>
            </a:r>
          </a:p>
          <a:p>
            <a:pPr marL="0" indent="0">
              <a:spcBef>
                <a:spcPts val="0"/>
              </a:spcBef>
              <a:buNone/>
            </a:pPr>
            <a:r>
              <a:rPr lang="kk-KZ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</a:t>
            </a:r>
            <a:r>
              <a:rPr lang="kk-KZ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нергия түрленуі арқылы алынған </a:t>
            </a:r>
          </a:p>
          <a:p>
            <a:pPr marL="0" indent="0">
              <a:spcBef>
                <a:spcPts val="0"/>
              </a:spcBef>
              <a:buNone/>
            </a:pPr>
            <a:r>
              <a:rPr lang="kk-KZ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тербеліс</a:t>
            </a:r>
            <a:r>
              <a:rPr lang="kk-KZ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еркін электромагниттік тербеліс</a:t>
            </a:r>
          </a:p>
          <a:p>
            <a:pPr marL="0" indent="0">
              <a:spcBef>
                <a:spcPts val="0"/>
              </a:spcBef>
              <a:buNone/>
            </a:pP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деп аталады.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03648" y="260648"/>
            <a:ext cx="66672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54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Еркін э.м тербеліс</a:t>
            </a:r>
            <a:endParaRPr lang="ru-RU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55343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60648"/>
            <a:ext cx="6589199" cy="1440160"/>
          </a:xfrm>
        </p:spPr>
        <p:txBody>
          <a:bodyPr>
            <a:noAutofit/>
          </a:bodyPr>
          <a:lstStyle/>
          <a:p>
            <a:pPr algn="ctr"/>
            <a:r>
              <a:rPr lang="kk-KZ" sz="4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Гармоникалық тербеліс шарты:</a:t>
            </a:r>
            <a:endParaRPr lang="ru-RU" sz="4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1844824"/>
            <a:ext cx="7850832" cy="460776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kk-KZ" sz="9600" dirty="0" smtClean="0"/>
          </a:p>
          <a:p>
            <a:pPr marL="0" indent="0">
              <a:buNone/>
            </a:pPr>
            <a:r>
              <a:rPr lang="kk-KZ" sz="9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Үйкеліс жоқ немесе аз,яғни </a:t>
            </a:r>
            <a:r>
              <a:rPr lang="en-US" sz="9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R= 0</a:t>
            </a:r>
          </a:p>
          <a:p>
            <a:pPr marL="0" indent="0">
              <a:buNone/>
            </a:pPr>
            <a:r>
              <a:rPr lang="kk-KZ" sz="9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Түрленген энергия  қоры бар:</a:t>
            </a:r>
          </a:p>
          <a:p>
            <a:pPr marL="0" indent="0">
              <a:buNone/>
            </a:pPr>
            <a:r>
              <a:rPr lang="kk-KZ" sz="9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 = W</a:t>
            </a:r>
            <a:r>
              <a:rPr lang="ru-RU" sz="9600" b="1" i="1" baseline="-25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en-US" sz="9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W</a:t>
            </a:r>
            <a:r>
              <a:rPr lang="ru-RU" sz="9600" b="1" i="1" baseline="-25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9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>
              <a:buNone/>
            </a:pPr>
            <a:r>
              <a:rPr lang="ru-RU" sz="9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Тепе-</a:t>
            </a:r>
            <a:r>
              <a:rPr lang="ru-RU" sz="96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теңдік</a:t>
            </a:r>
            <a:r>
              <a:rPr lang="ru-RU" sz="9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6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жағдайға</a:t>
            </a:r>
            <a:r>
              <a:rPr lang="ru-RU" sz="9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6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келтіруге</a:t>
            </a:r>
            <a:r>
              <a:rPr lang="ru-RU" sz="9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6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ұмтылатын</a:t>
            </a:r>
            <a:r>
              <a:rPr lang="ru-RU" sz="9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6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күш</a:t>
            </a:r>
            <a:r>
              <a:rPr lang="ru-RU" sz="9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бар.</a:t>
            </a:r>
          </a:p>
          <a:p>
            <a:pPr marL="0" indent="0">
              <a:buNone/>
            </a:pPr>
            <a:r>
              <a:rPr lang="ru-RU" sz="9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en-US" sz="9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U)</a:t>
            </a:r>
            <a:endParaRPr lang="ru-RU" sz="96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96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9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 = </a:t>
            </a:r>
            <a:r>
              <a:rPr lang="en-US" sz="96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9600" b="1" i="1" baseline="-25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9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</a:t>
            </a:r>
            <a:r>
              <a:rPr lang="en-US" sz="9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 </a:t>
            </a:r>
            <a:r>
              <a:rPr lang="en-US" sz="96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ῳt</a:t>
            </a:r>
            <a:r>
              <a:rPr lang="en-US" sz="9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+ϕ)  (K</a:t>
            </a:r>
            <a:r>
              <a:rPr lang="ru-RU" sz="9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kk-KZ" sz="9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96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9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 = </a:t>
            </a:r>
            <a:r>
              <a:rPr lang="en-US" sz="96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9600" b="1" i="1" baseline="-25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96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</a:t>
            </a:r>
            <a:r>
              <a:rPr lang="en-US" sz="9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96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ῳt+ϕ</a:t>
            </a:r>
            <a:r>
              <a:rPr lang="en-US" sz="9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       (A)</a:t>
            </a:r>
            <a:endParaRPr lang="ru-RU" sz="96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9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 =U</a:t>
            </a:r>
            <a:r>
              <a:rPr lang="en-US" sz="9600" b="1" i="1" baseline="-25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9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cos ( </a:t>
            </a:r>
            <a:r>
              <a:rPr lang="en-US" sz="96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ῳt</a:t>
            </a:r>
            <a:r>
              <a:rPr lang="en-US" sz="9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+ϕ)  (B)</a:t>
            </a:r>
            <a:endParaRPr lang="ru-RU" sz="96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 l="53125" t="54565" b="23201"/>
          <a:stretch>
            <a:fillRect/>
          </a:stretch>
        </p:blipFill>
        <p:spPr>
          <a:xfrm>
            <a:off x="4357686" y="3357562"/>
            <a:ext cx="4286247" cy="164307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14282" y="500042"/>
            <a:ext cx="8572560" cy="1143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200" b="1" i="1" dirty="0" smtClean="0">
                <a:solidFill>
                  <a:srgbClr val="FF0000"/>
                </a:solidFill>
              </a:rPr>
              <a:t>Электромагниттік тербелістерді  сипаттайтын физикалық  шамалар.</a:t>
            </a:r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0034" y="1928802"/>
            <a:ext cx="4000528" cy="9286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Циклдік жиілік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929190" y="1857364"/>
            <a:ext cx="3214710" cy="15001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Электромагниттік тербеліс периоды</a:t>
            </a:r>
          </a:p>
        </p:txBody>
      </p:sp>
      <p:pic>
        <p:nvPicPr>
          <p:cNvPr id="8" name="Объект 3"/>
          <p:cNvPicPr>
            <a:picLocks noChangeAspect="1"/>
          </p:cNvPicPr>
          <p:nvPr/>
        </p:nvPicPr>
        <p:blipFill>
          <a:blip r:embed="rId2"/>
          <a:srcRect l="7813" t="47798" r="59375" b="23201"/>
          <a:stretch>
            <a:fillRect/>
          </a:stretch>
        </p:blipFill>
        <p:spPr>
          <a:xfrm>
            <a:off x="642910" y="3214686"/>
            <a:ext cx="3000396" cy="214314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071934" y="500063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Томсон формуласы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168275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sz="2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                        </a:t>
            </a:r>
            <a:r>
              <a:rPr lang="kk-KZ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Еріксіз</a:t>
            </a:r>
            <a:br>
              <a:rPr lang="kk-KZ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</a:br>
            <a:r>
              <a:rPr lang="kk-KZ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  электромагниттік  тербеліс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2133600"/>
            <a:ext cx="8208911" cy="4247728"/>
          </a:xfrm>
        </p:spPr>
        <p:txBody>
          <a:bodyPr>
            <a:normAutofit/>
          </a:bodyPr>
          <a:lstStyle/>
          <a:p>
            <a:r>
              <a:rPr lang="kk-KZ" sz="2400" b="1" i="1" dirty="0" smtClean="0">
                <a:latin typeface="Times New Roman" pitchFamily="18" charset="0"/>
                <a:cs typeface="Times New Roman" pitchFamily="18" charset="0"/>
              </a:rPr>
              <a:t>Сыртқы мәжбірлеуші күш –  Э.Қ.К –ің </a:t>
            </a:r>
          </a:p>
          <a:p>
            <a:pPr>
              <a:buNone/>
            </a:pPr>
            <a:r>
              <a:rPr lang="kk-KZ" sz="2400" b="1" i="1" dirty="0" smtClean="0">
                <a:latin typeface="Times New Roman" pitchFamily="18" charset="0"/>
                <a:cs typeface="Times New Roman" pitchFamily="18" charset="0"/>
              </a:rPr>
              <a:t>периодтты әрекетінен болатын тербеліс </a:t>
            </a:r>
          </a:p>
          <a:p>
            <a:pPr>
              <a:buNone/>
            </a:pPr>
            <a:r>
              <a:rPr lang="kk-KZ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еріксіз электромагниттік  тербеліс </a:t>
            </a:r>
          </a:p>
          <a:p>
            <a:pPr>
              <a:buNone/>
            </a:pPr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немесе айнымалы  электр тогы </a:t>
            </a:r>
            <a:r>
              <a:rPr lang="kk-KZ" sz="2400" b="1" i="1" dirty="0" smtClean="0">
                <a:latin typeface="Times New Roman" pitchFamily="18" charset="0"/>
                <a:cs typeface="Times New Roman" pitchFamily="18" charset="0"/>
              </a:rPr>
              <a:t>деп аталады.</a:t>
            </a:r>
          </a:p>
          <a:p>
            <a:pPr>
              <a:buNone/>
            </a:pPr>
            <a:r>
              <a:rPr lang="kk-KZ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b="1" i="1" dirty="0" smtClean="0"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>
              <a:buNone/>
            </a:pPr>
            <a:r>
              <a:rPr lang="kk-KZ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b="1" i="1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W </a:t>
            </a:r>
            <a:r>
              <a:rPr lang="kk-KZ" sz="2400" b="1" i="1" dirty="0" smtClean="0">
                <a:latin typeface="Times New Roman" pitchFamily="18" charset="0"/>
                <a:cs typeface="Times New Roman" pitchFamily="18" charset="0"/>
              </a:rPr>
              <a:t>ж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smtClean="0">
                <a:latin typeface="Times New Roman" pitchFamily="18" charset="0"/>
                <a:cs typeface="Times New Roman" pitchFamily="18" charset="0"/>
              </a:rPr>
              <a:t> =  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kk-KZ" sz="2400" b="1" i="1" dirty="0">
                <a:latin typeface="Times New Roman" pitchFamily="18" charset="0"/>
                <a:cs typeface="Times New Roman" pitchFamily="18" charset="0"/>
              </a:rPr>
              <a:t>с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87" t="32281" r="-51" b="6836"/>
          <a:stretch/>
        </p:blipFill>
        <p:spPr bwMode="auto">
          <a:xfrm>
            <a:off x="5116771" y="4293096"/>
            <a:ext cx="3374577" cy="2051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43174" y="214290"/>
            <a:ext cx="3626931" cy="947502"/>
          </a:xfrm>
        </p:spPr>
        <p:txBody>
          <a:bodyPr>
            <a:normAutofit/>
          </a:bodyPr>
          <a:lstStyle/>
          <a:p>
            <a:r>
              <a:rPr lang="kk-KZ" sz="5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Резонанс.</a:t>
            </a:r>
            <a:endParaRPr lang="ru-RU" sz="5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05"/>
          <a:stretch>
            <a:fillRect/>
          </a:stretch>
        </p:blipFill>
        <p:spPr bwMode="auto">
          <a:xfrm>
            <a:off x="357158" y="1357298"/>
            <a:ext cx="4535696" cy="5214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072066" y="1643050"/>
            <a:ext cx="381642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dirty="0" smtClean="0"/>
              <a:t>Резонанс – еріксіз  тербеліс амплитудасының күрт артып кетуі.</a:t>
            </a:r>
          </a:p>
          <a:p>
            <a:endParaRPr lang="kk-KZ" sz="2000" b="1" dirty="0"/>
          </a:p>
          <a:p>
            <a:r>
              <a:rPr lang="kk-KZ" sz="2000" b="1" dirty="0" smtClean="0"/>
              <a:t>Резонанс жүйенің меншікті жиілігі мен сыртқы мәжбүрлеуші күштің жиілігі теңескен  кезде байқалады.</a:t>
            </a:r>
            <a:endParaRPr lang="en-US" sz="2000" b="1" dirty="0" smtClean="0"/>
          </a:p>
          <a:p>
            <a:endParaRPr lang="en-US" sz="2000" b="1" dirty="0"/>
          </a:p>
          <a:p>
            <a:r>
              <a:rPr lang="en-US" sz="2000" b="1" dirty="0" smtClean="0"/>
              <a:t>R3&lt;R2&lt;R1                I3&gt; I2&gt;I I1</a:t>
            </a:r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6572264" y="4929198"/>
            <a:ext cx="63722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4128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48" y="1500174"/>
            <a:ext cx="393193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072066" y="1357298"/>
            <a:ext cx="36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  - электромагниттік тербелістерді  бақылауға болады.</a:t>
            </a:r>
          </a:p>
          <a:p>
            <a:endParaRPr lang="kk-KZ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  -  Кедергіні өзгерту арқылы</a:t>
            </a:r>
          </a:p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ркін, өшетін ЭМ тербелістерді көруге болады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2" y="4429132"/>
            <a:ext cx="3857652" cy="2246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714480" y="285728"/>
            <a:ext cx="51780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5400" b="1" dirty="0" smtClean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Осциллограф</a:t>
            </a:r>
            <a:endParaRPr lang="ru-RU" sz="5400" b="1" dirty="0">
              <a:ln w="18000">
                <a:solidFill>
                  <a:sysClr val="windowText" lastClr="000000"/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4779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1657"/>
            <a:ext cx="7488832" cy="1280890"/>
          </a:xfrm>
        </p:spPr>
        <p:txBody>
          <a:bodyPr>
            <a:normAutofit/>
          </a:bodyPr>
          <a:lstStyle/>
          <a:p>
            <a:r>
              <a:rPr lang="ru-RU" sz="1800" b="1" dirty="0" err="1" smtClean="0">
                <a:solidFill>
                  <a:srgbClr val="FF0000"/>
                </a:solidFill>
              </a:rPr>
              <a:t>Механикал</a:t>
            </a:r>
            <a:r>
              <a:rPr lang="kk-KZ" sz="1800" b="1" dirty="0" smtClean="0">
                <a:solidFill>
                  <a:srgbClr val="FF0000"/>
                </a:solidFill>
              </a:rPr>
              <a:t>ық </a:t>
            </a:r>
            <a:r>
              <a:rPr lang="kk-KZ" sz="1800" b="1" dirty="0" smtClean="0"/>
              <a:t>және </a:t>
            </a:r>
            <a:r>
              <a:rPr lang="kk-KZ" sz="1800" b="1" dirty="0" smtClean="0">
                <a:solidFill>
                  <a:srgbClr val="FF0000"/>
                </a:solidFill>
              </a:rPr>
              <a:t>электромагниттік </a:t>
            </a:r>
            <a:r>
              <a:rPr lang="kk-KZ" sz="1800" b="1" dirty="0" smtClean="0"/>
              <a:t>тербелісті сипаттайтын  </a:t>
            </a:r>
            <a:r>
              <a:rPr lang="en-US" sz="1800" b="1" dirty="0" smtClean="0"/>
              <a:t>           </a:t>
            </a:r>
            <a:r>
              <a:rPr lang="kk-KZ" sz="1800" b="1" dirty="0" smtClean="0"/>
              <a:t>физикалық шамалардың баламалығы</a:t>
            </a:r>
            <a:endParaRPr lang="ru-RU" sz="18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9660104"/>
              </p:ext>
            </p:extLst>
          </p:nvPr>
        </p:nvGraphicFramePr>
        <p:xfrm>
          <a:off x="179512" y="662102"/>
          <a:ext cx="8964488" cy="59737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822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822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5903">
                <a:tc>
                  <a:txBody>
                    <a:bodyPr/>
                    <a:lstStyle/>
                    <a:p>
                      <a:r>
                        <a:rPr lang="kk-KZ" dirty="0" smtClean="0"/>
                        <a:t>    Механикалық тербелістер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    Электромагниттік</a:t>
                      </a:r>
                      <a:r>
                        <a:rPr lang="kk-KZ" baseline="0" dirty="0" smtClean="0"/>
                        <a:t> тербелістер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04793">
                <a:tc>
                  <a:txBody>
                    <a:bodyPr/>
                    <a:lstStyle/>
                    <a:p>
                      <a:r>
                        <a:rPr lang="kk-KZ" b="1" dirty="0" smtClean="0">
                          <a:solidFill>
                            <a:schemeClr val="tx1"/>
                          </a:solidFill>
                        </a:rPr>
                        <a:t>Координата     </a:t>
                      </a:r>
                      <a:r>
                        <a:rPr lang="kk-KZ" b="1" dirty="0" smtClean="0">
                          <a:solidFill>
                            <a:srgbClr val="FF0000"/>
                          </a:solidFill>
                        </a:rPr>
                        <a:t>Х</a:t>
                      </a:r>
                      <a:endParaRPr lang="ru-RU" b="1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kk-KZ" b="1" dirty="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kk-KZ" b="1" dirty="0" smtClean="0">
                          <a:solidFill>
                            <a:schemeClr val="tx1"/>
                          </a:solidFill>
                        </a:rPr>
                        <a:t>Амплитуда       </a:t>
                      </a:r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A</a:t>
                      </a:r>
                      <a:endParaRPr lang="kk-KZ" b="1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kk-KZ" b="1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kk-KZ" b="1" dirty="0" smtClean="0">
                          <a:solidFill>
                            <a:schemeClr val="tx1"/>
                          </a:solidFill>
                        </a:rPr>
                        <a:t>Жылдамдық</a:t>
                      </a:r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   </a:t>
                      </a:r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 v= </a:t>
                      </a: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</a:t>
                      </a:r>
                      <a:r>
                        <a:rPr lang="en-US" sz="1800" b="1" kern="1200" baseline="300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endParaRPr lang="kk-KZ" b="1" dirty="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kk-KZ" b="1" dirty="0" smtClean="0">
                          <a:solidFill>
                            <a:schemeClr val="tx1"/>
                          </a:solidFill>
                        </a:rPr>
                        <a:t>Үдеу</a:t>
                      </a:r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                   </a:t>
                      </a:r>
                      <a:r>
                        <a:rPr lang="en-US" b="1" i="0" dirty="0" smtClean="0">
                          <a:solidFill>
                            <a:srgbClr val="FF0000"/>
                          </a:solidFill>
                        </a:rPr>
                        <a:t>a = </a:t>
                      </a:r>
                      <a:r>
                        <a:rPr lang="en-US" sz="1800" b="1" i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V</a:t>
                      </a:r>
                      <a:r>
                        <a:rPr lang="en-US" sz="1800" b="1" i="0" kern="1200" baseline="300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800" b="1" i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kk-KZ" b="1" i="0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kk-KZ" b="1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kk-KZ" b="1" dirty="0" smtClean="0">
                          <a:solidFill>
                            <a:schemeClr val="tx1"/>
                          </a:solidFill>
                        </a:rPr>
                        <a:t>Масса</a:t>
                      </a:r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           </a:t>
                      </a:r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 m</a:t>
                      </a:r>
                      <a:endParaRPr lang="kk-KZ" b="1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kk-KZ" b="1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kk-KZ" b="1" dirty="0" smtClean="0">
                          <a:solidFill>
                            <a:schemeClr val="tx1"/>
                          </a:solidFill>
                        </a:rPr>
                        <a:t>Серіппенің қатаңдығы</a:t>
                      </a:r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     </a:t>
                      </a:r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k</a:t>
                      </a:r>
                      <a:endParaRPr lang="kk-KZ" b="1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kk-KZ" b="1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kk-KZ" b="1" dirty="0" smtClean="0">
                          <a:solidFill>
                            <a:schemeClr val="tx1"/>
                          </a:solidFill>
                        </a:rPr>
                        <a:t>Күш</a:t>
                      </a:r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                  </a:t>
                      </a:r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 F</a:t>
                      </a:r>
                      <a:endParaRPr lang="kk-KZ" b="1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kk-KZ" b="1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kk-KZ" b="1" dirty="0" smtClean="0">
                          <a:solidFill>
                            <a:schemeClr val="tx1"/>
                          </a:solidFill>
                        </a:rPr>
                        <a:t>Потенциалдық энергиясы</a:t>
                      </a:r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</a:t>
                      </a:r>
                      <a:r>
                        <a:rPr lang="en-US" sz="18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</a:t>
                      </a:r>
                      <a:r>
                        <a:rPr lang="en-US" sz="1800" b="1" kern="1200" baseline="-250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r>
                        <a:rPr lang="en-US" sz="1800" b="1" kern="1200" baseline="-250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=   </a:t>
                      </a:r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KX</a:t>
                      </a:r>
                      <a:r>
                        <a:rPr lang="en-US" sz="1800" b="1" kern="1200" baseline="300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/2 </a:t>
                      </a:r>
                      <a:endParaRPr lang="kk-KZ" b="1" dirty="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                </a:t>
                      </a:r>
                      <a:endParaRPr lang="kk-KZ" b="1" dirty="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kk-KZ" b="1" dirty="0" smtClean="0">
                          <a:solidFill>
                            <a:schemeClr val="tx1"/>
                          </a:solidFill>
                        </a:rPr>
                        <a:t>Кинетикалық энергиясы</a:t>
                      </a:r>
                      <a:r>
                        <a:rPr lang="en-US" sz="1800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US" sz="1800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   </a:t>
                      </a:r>
                      <a:r>
                        <a:rPr lang="en-US" sz="18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</a:t>
                      </a:r>
                      <a:r>
                        <a:rPr lang="en-US" sz="1800" b="1" kern="1200" baseline="-250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</a:t>
                      </a:r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baseline="-250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  </a:t>
                      </a:r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mv</a:t>
                      </a:r>
                      <a:r>
                        <a:rPr lang="en-US" sz="1800" b="1" kern="1200" baseline="300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/2</a:t>
                      </a:r>
                      <a:endParaRPr lang="kk-KZ" b="1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kk-KZ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b="1" dirty="0" smtClean="0">
                          <a:solidFill>
                            <a:schemeClr val="tx1"/>
                          </a:solidFill>
                        </a:rPr>
                        <a:t>Электр</a:t>
                      </a:r>
                      <a:r>
                        <a:rPr lang="kk-KZ" b="1" baseline="0" dirty="0" smtClean="0">
                          <a:solidFill>
                            <a:schemeClr val="tx1"/>
                          </a:solidFill>
                        </a:rPr>
                        <a:t>  заряды      </a:t>
                      </a:r>
                      <a:r>
                        <a:rPr lang="en-US" b="1" baseline="0" dirty="0" smtClean="0">
                          <a:solidFill>
                            <a:srgbClr val="FF0000"/>
                          </a:solidFill>
                        </a:rPr>
                        <a:t>q</a:t>
                      </a:r>
                      <a:endParaRPr lang="kk-KZ" b="1" baseline="0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kk-KZ" b="1" baseline="0" dirty="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kk-KZ" b="1" baseline="0" dirty="0" smtClean="0">
                          <a:solidFill>
                            <a:schemeClr val="tx1"/>
                          </a:solidFill>
                        </a:rPr>
                        <a:t>Максимал заряд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</a:rPr>
                        <a:t>     </a:t>
                      </a:r>
                      <a:r>
                        <a:rPr lang="en-US" b="1" baseline="0" dirty="0" err="1" smtClean="0">
                          <a:solidFill>
                            <a:srgbClr val="FF0000"/>
                          </a:solidFill>
                        </a:rPr>
                        <a:t>q</a:t>
                      </a:r>
                      <a:r>
                        <a:rPr lang="en-US" sz="1050" b="1" baseline="0" dirty="0" err="1" smtClean="0">
                          <a:solidFill>
                            <a:srgbClr val="FF0000"/>
                          </a:solidFill>
                        </a:rPr>
                        <a:t>m</a:t>
                      </a:r>
                      <a:endParaRPr lang="kk-KZ" b="1" baseline="0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kk-KZ" b="1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kk-KZ" b="1" baseline="0" dirty="0" smtClean="0">
                          <a:solidFill>
                            <a:schemeClr val="tx1"/>
                          </a:solidFill>
                        </a:rPr>
                        <a:t>Ток күші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</a:rPr>
                        <a:t>                       </a:t>
                      </a:r>
                      <a:r>
                        <a:rPr lang="en-US" b="1" baseline="0" dirty="0" err="1" smtClean="0">
                          <a:solidFill>
                            <a:srgbClr val="FF0000"/>
                          </a:solidFill>
                        </a:rPr>
                        <a:t>i</a:t>
                      </a:r>
                      <a:r>
                        <a:rPr lang="en-US" b="1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b="1" i="0" dirty="0" smtClean="0">
                          <a:solidFill>
                            <a:srgbClr val="FF0000"/>
                          </a:solidFill>
                        </a:rPr>
                        <a:t>= </a:t>
                      </a:r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</a:t>
                      </a:r>
                      <a:r>
                        <a:rPr lang="ru-RU" sz="1800" b="1" kern="1200" baseline="300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endParaRPr lang="kk-KZ" b="1" baseline="0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kk-KZ" b="1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kk-KZ" b="1" baseline="0" dirty="0" smtClean="0">
                          <a:solidFill>
                            <a:schemeClr val="tx1"/>
                          </a:solidFill>
                        </a:rPr>
                        <a:t>Ток күшінің өзгеру жылдамдығы</a:t>
                      </a:r>
                    </a:p>
                    <a:p>
                      <a:r>
                        <a:rPr lang="en-US" b="1" baseline="0" dirty="0" smtClean="0">
                          <a:solidFill>
                            <a:srgbClr val="FF0000"/>
                          </a:solidFill>
                        </a:rPr>
                        <a:t>                                      </a:t>
                      </a:r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800" b="1" kern="1200" baseline="300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  </a:t>
                      </a:r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b="1" i="0" dirty="0" smtClean="0">
                          <a:solidFill>
                            <a:srgbClr val="FF0000"/>
                          </a:solidFill>
                        </a:rPr>
                        <a:t>= 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</a:t>
                      </a:r>
                      <a:r>
                        <a:rPr lang="ru-RU" sz="1800" b="1" kern="1200" baseline="300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//</a:t>
                      </a:r>
                      <a:endParaRPr lang="kk-KZ" b="1" baseline="0" dirty="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kk-KZ" b="1" baseline="0" dirty="0" err="1" smtClean="0">
                          <a:solidFill>
                            <a:schemeClr val="tx1"/>
                          </a:solidFill>
                        </a:rPr>
                        <a:t>Индуктивтік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</a:rPr>
                        <a:t>               </a:t>
                      </a:r>
                      <a:r>
                        <a:rPr lang="en-US" b="1" baseline="0" dirty="0" smtClean="0">
                          <a:solidFill>
                            <a:srgbClr val="FF0000"/>
                          </a:solidFill>
                        </a:rPr>
                        <a:t> L</a:t>
                      </a:r>
                      <a:endParaRPr lang="kk-KZ" b="1" baseline="0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kk-KZ" b="1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kk-KZ" b="1" baseline="0" dirty="0" smtClean="0">
                          <a:solidFill>
                            <a:schemeClr val="tx1"/>
                          </a:solidFill>
                        </a:rPr>
                        <a:t>Сыйымдылыққа кері  шама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</a:rPr>
                        <a:t>   </a:t>
                      </a:r>
                      <a:r>
                        <a:rPr lang="en-US" b="1" baseline="0" dirty="0" smtClean="0">
                          <a:solidFill>
                            <a:srgbClr val="FF0000"/>
                          </a:solidFill>
                        </a:rPr>
                        <a:t>1/C</a:t>
                      </a:r>
                      <a:endParaRPr lang="kk-KZ" b="1" baseline="0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kk-KZ" b="1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kk-KZ" b="1" baseline="0" dirty="0" smtClean="0">
                          <a:solidFill>
                            <a:schemeClr val="tx1"/>
                          </a:solidFill>
                        </a:rPr>
                        <a:t>Кернеу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</a:rPr>
                        <a:t>                       </a:t>
                      </a:r>
                      <a:r>
                        <a:rPr lang="en-US" b="1" baseline="0" dirty="0" smtClean="0">
                          <a:solidFill>
                            <a:srgbClr val="FF0000"/>
                          </a:solidFill>
                        </a:rPr>
                        <a:t> U</a:t>
                      </a:r>
                      <a:endParaRPr lang="kk-KZ" b="1" baseline="0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kk-KZ" b="1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kk-KZ" b="1" baseline="0" dirty="0" smtClean="0">
                          <a:solidFill>
                            <a:schemeClr val="tx1"/>
                          </a:solidFill>
                        </a:rPr>
                        <a:t>Электр өрісінің энергиясы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r>
                        <a:rPr 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           </a:t>
                      </a:r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</a:t>
                      </a:r>
                      <a:r>
                        <a:rPr lang="ru-RU" sz="1800" b="1" kern="1200" baseline="-250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</a:t>
                      </a: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baseline="-250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baseline="-250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= </a:t>
                      </a:r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</a:t>
                      </a:r>
                      <a:r>
                        <a:rPr lang="en-US" sz="1800" b="1" kern="1200" baseline="300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/2C</a:t>
                      </a:r>
                      <a:r>
                        <a:rPr lang="en-US" sz="1800" b="1" kern="1200" baseline="-250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kk-KZ" b="1" baseline="0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kk-KZ" b="1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b="1" baseline="0" dirty="0" smtClean="0">
                          <a:solidFill>
                            <a:schemeClr val="tx1"/>
                          </a:solidFill>
                        </a:rPr>
                        <a:t>Магнит өрісінің энергиясы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           </a:t>
                      </a:r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</a:t>
                      </a:r>
                      <a:r>
                        <a:rPr lang="ru-RU" sz="1800" b="1" kern="1200" baseline="-250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</a:t>
                      </a:r>
                      <a:r>
                        <a:rPr lang="en-US" sz="1800" b="1" kern="1200" baseline="-250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=   </a:t>
                      </a:r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</a:t>
                      </a:r>
                      <a:r>
                        <a:rPr lang="en-US" sz="1800" b="1" kern="1200" baseline="300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/2</a:t>
                      </a:r>
                      <a:endParaRPr lang="ru-RU" sz="1800" b="1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1568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3" y="624110"/>
            <a:ext cx="7248548" cy="1280890"/>
          </a:xfrm>
        </p:spPr>
        <p:txBody>
          <a:bodyPr>
            <a:normAutofit/>
          </a:bodyPr>
          <a:lstStyle/>
          <a:p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Деңгейлік тапсырмалар: </a:t>
            </a:r>
            <a:br>
              <a:rPr lang="kk-KZ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І –деңгей: Экспериментті есеп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5946666"/>
              </p:ext>
            </p:extLst>
          </p:nvPr>
        </p:nvGraphicFramePr>
        <p:xfrm>
          <a:off x="357158" y="1928802"/>
          <a:ext cx="8352928" cy="46518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64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64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r>
                        <a:rPr lang="kk-KZ" sz="44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І  топ</a:t>
                      </a:r>
                    </a:p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 </a:t>
                      </a:r>
                      <a:r>
                        <a:rPr lang="kk-KZ" sz="4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ІІ  топ</a:t>
                      </a:r>
                      <a:endParaRPr lang="ru-RU" sz="4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15561">
                <a:tc>
                  <a:txBody>
                    <a:bodyPr/>
                    <a:lstStyle/>
                    <a:p>
                      <a:pPr algn="ctr"/>
                      <a:endParaRPr lang="kk-KZ" sz="2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kk-KZ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1.Математикалық  маятник</a:t>
                      </a:r>
                    </a:p>
                    <a:p>
                      <a:pPr algn="ctr"/>
                      <a:r>
                        <a:rPr lang="kk-KZ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периодын, жиілігін  анықта.</a:t>
                      </a:r>
                    </a:p>
                    <a:p>
                      <a:pPr algn="ctr"/>
                      <a:endParaRPr lang="kk-KZ" sz="2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kk-KZ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2.Математикалық</a:t>
                      </a:r>
                      <a:r>
                        <a:rPr lang="kk-KZ" sz="2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маятник</a:t>
                      </a:r>
                    </a:p>
                    <a:p>
                      <a:pPr algn="ctr"/>
                      <a:r>
                        <a:rPr lang="kk-KZ" sz="2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тербелісіндегі энергияның</a:t>
                      </a:r>
                    </a:p>
                    <a:p>
                      <a:pPr algn="ctr"/>
                      <a:r>
                        <a:rPr lang="kk-KZ" sz="2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түрленуін түсіндір.</a:t>
                      </a:r>
                      <a:endParaRPr lang="kk-KZ" sz="2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kk-KZ" sz="2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kk-KZ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1. Пружиналы маятник</a:t>
                      </a:r>
                    </a:p>
                    <a:p>
                      <a:pPr algn="ctr"/>
                      <a:r>
                        <a:rPr lang="kk-KZ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периодын, жиілігін   анықта.</a:t>
                      </a:r>
                    </a:p>
                    <a:p>
                      <a:pPr algn="ctr"/>
                      <a:endParaRPr lang="kk-KZ" sz="2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kk-KZ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2.Пружиналы маятник</a:t>
                      </a:r>
                    </a:p>
                    <a:p>
                      <a:pPr algn="ctr"/>
                      <a:r>
                        <a:rPr lang="kk-KZ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тербелісіндегі энергияның</a:t>
                      </a:r>
                    </a:p>
                    <a:p>
                      <a:pPr algn="ctr"/>
                      <a:r>
                        <a:rPr lang="kk-KZ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түрленуін  түсіндір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7666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-13252"/>
            <a:ext cx="8856984" cy="6871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501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432031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524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"/>
            <a:ext cx="88569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431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31618"/>
            <a:ext cx="8352928" cy="672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19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71400"/>
            <a:ext cx="9144000" cy="263691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2276872"/>
            <a:ext cx="8964488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576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642910" y="142852"/>
            <a:ext cx="8501090" cy="500066"/>
          </a:xfrm>
        </p:spPr>
        <p:txBody>
          <a:bodyPr>
            <a:normAutofit fontScale="90000"/>
          </a:bodyPr>
          <a:lstStyle/>
          <a:p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Деңгейлік тапсырмалар:   ІІ деңгей- графикті есеп.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8944071"/>
              </p:ext>
            </p:extLst>
          </p:nvPr>
        </p:nvGraphicFramePr>
        <p:xfrm>
          <a:off x="285720" y="785794"/>
          <a:ext cx="8568951" cy="58579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837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852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48914">
                <a:tc>
                  <a:txBody>
                    <a:bodyPr/>
                    <a:lstStyle/>
                    <a:p>
                      <a:r>
                        <a:rPr lang="kk-KZ" sz="2400" b="1" i="1" dirty="0" smtClean="0"/>
                        <a:t>               І  топ</a:t>
                      </a:r>
                    </a:p>
                    <a:p>
                      <a:endParaRPr lang="ru-RU" sz="24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400" b="1" i="1" dirty="0" smtClean="0"/>
                        <a:t>              ІІ  топ</a:t>
                      </a:r>
                      <a:endParaRPr lang="ru-RU" sz="2400" b="1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09002">
                <a:tc>
                  <a:txBody>
                    <a:bodyPr/>
                    <a:lstStyle/>
                    <a:p>
                      <a:r>
                        <a:rPr lang="kk-KZ" sz="2400" b="1" i="1" dirty="0" smtClean="0"/>
                        <a:t>Тербеліс периодын,жиілігін</a:t>
                      </a:r>
                    </a:p>
                    <a:p>
                      <a:r>
                        <a:rPr lang="kk-KZ" sz="2400" b="1" i="1" dirty="0" smtClean="0"/>
                        <a:t>циклдік жиілігін,тербеліс амплитудасын анықта.</a:t>
                      </a:r>
                    </a:p>
                    <a:p>
                      <a:r>
                        <a:rPr lang="kk-KZ" sz="2400" b="1" i="1" dirty="0" smtClean="0"/>
                        <a:t>Тербеліс</a:t>
                      </a:r>
                      <a:r>
                        <a:rPr lang="kk-KZ" sz="2400" b="1" i="1" baseline="0" dirty="0" smtClean="0"/>
                        <a:t> теңдеуін жаз.</a:t>
                      </a:r>
                      <a:endParaRPr lang="kk-KZ" sz="2400" b="1" i="1" dirty="0" smtClean="0"/>
                    </a:p>
                    <a:p>
                      <a:endParaRPr lang="kk-KZ" sz="2400" b="1" i="1" dirty="0" smtClean="0"/>
                    </a:p>
                    <a:p>
                      <a:endParaRPr lang="kk-KZ" sz="2400" b="1" i="1" dirty="0" smtClean="0"/>
                    </a:p>
                    <a:p>
                      <a:endParaRPr lang="ru-RU" sz="24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400" b="1" i="1" dirty="0" smtClean="0"/>
                        <a:t>Тербеліс периодын, жиілігін, циклдік жиілігін,тербеліс амплитудасын  анықта.</a:t>
                      </a:r>
                    </a:p>
                    <a:p>
                      <a:r>
                        <a:rPr lang="kk-KZ" sz="2400" b="1" i="1" dirty="0" smtClean="0"/>
                        <a:t>Тербеліс теңдеуін жаз.</a:t>
                      </a:r>
                    </a:p>
                    <a:p>
                      <a:endParaRPr lang="kk-KZ" sz="2400" b="1" i="1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429000"/>
            <a:ext cx="4104455" cy="3071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6" y="3429000"/>
            <a:ext cx="3701436" cy="3071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6319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642910" y="142852"/>
            <a:ext cx="8501090" cy="500066"/>
          </a:xfrm>
        </p:spPr>
        <p:txBody>
          <a:bodyPr>
            <a:normAutofit fontScale="90000"/>
          </a:bodyPr>
          <a:lstStyle/>
          <a:p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Деңгейлік тапсырмалар:   ІІ деңгей- графикті есеп.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8944071"/>
              </p:ext>
            </p:extLst>
          </p:nvPr>
        </p:nvGraphicFramePr>
        <p:xfrm>
          <a:off x="285720" y="785794"/>
          <a:ext cx="8568951" cy="58579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837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852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48914">
                <a:tc>
                  <a:txBody>
                    <a:bodyPr/>
                    <a:lstStyle/>
                    <a:p>
                      <a:r>
                        <a:rPr lang="kk-KZ" sz="2400" b="1" i="1" dirty="0" smtClean="0"/>
                        <a:t>               І  топ</a:t>
                      </a:r>
                    </a:p>
                    <a:p>
                      <a:endParaRPr lang="ru-RU" sz="24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400" b="1" i="1" dirty="0" smtClean="0"/>
                        <a:t>              ІІ  топ</a:t>
                      </a:r>
                      <a:endParaRPr lang="ru-RU" sz="2400" b="1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09002">
                <a:tc>
                  <a:txBody>
                    <a:bodyPr/>
                    <a:lstStyle/>
                    <a:p>
                      <a:r>
                        <a:rPr lang="kk-KZ" sz="2400" b="1" i="1" dirty="0" smtClean="0"/>
                        <a:t>Тербеліс периодын,жиілігін</a:t>
                      </a:r>
                    </a:p>
                    <a:p>
                      <a:r>
                        <a:rPr lang="kk-KZ" sz="2400" b="1" i="1" dirty="0" smtClean="0"/>
                        <a:t>циклдік жиілігін,тербеліс амплитудасын анықта.</a:t>
                      </a:r>
                    </a:p>
                    <a:p>
                      <a:r>
                        <a:rPr lang="kk-KZ" sz="2400" b="1" i="1" dirty="0" smtClean="0"/>
                        <a:t>Тербеліс</a:t>
                      </a:r>
                      <a:r>
                        <a:rPr lang="kk-KZ" sz="2400" b="1" i="1" baseline="0" dirty="0" smtClean="0"/>
                        <a:t> теңдеуін жаз.</a:t>
                      </a:r>
                      <a:endParaRPr lang="kk-KZ" sz="2400" b="1" i="1" dirty="0" smtClean="0"/>
                    </a:p>
                    <a:p>
                      <a:endParaRPr lang="kk-KZ" sz="2400" b="1" i="1" dirty="0" smtClean="0"/>
                    </a:p>
                    <a:p>
                      <a:endParaRPr lang="kk-KZ" sz="2400" b="1" i="1" dirty="0" smtClean="0"/>
                    </a:p>
                    <a:p>
                      <a:endParaRPr lang="ru-RU" sz="24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400" b="1" i="1" dirty="0" smtClean="0"/>
                        <a:t>Тербеліс периодын, жиілігін, циклдік жиілігін,тербеліс амплитудасын  анықта.</a:t>
                      </a:r>
                    </a:p>
                    <a:p>
                      <a:r>
                        <a:rPr lang="kk-KZ" sz="2400" b="1" i="1" dirty="0" smtClean="0"/>
                        <a:t>Тербеліс теңдеуін жаз.</a:t>
                      </a:r>
                    </a:p>
                    <a:p>
                      <a:endParaRPr lang="kk-KZ" sz="2400" b="1" i="1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6" y="3429000"/>
            <a:ext cx="3701436" cy="3071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8743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357166"/>
            <a:ext cx="6589199" cy="1018940"/>
          </a:xfrm>
        </p:spPr>
        <p:txBody>
          <a:bodyPr>
            <a:normAutofit fontScale="90000"/>
          </a:bodyPr>
          <a:lstStyle/>
          <a:p>
            <a:r>
              <a:rPr lang="kk-KZ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Деңгейлік тапсырмалар.</a:t>
            </a:r>
            <a:br>
              <a:rPr lang="kk-KZ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ІІІ деңгей - есеп құрап, шығар:</a:t>
            </a:r>
            <a:endParaRPr lang="ru-RU" sz="32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0132291"/>
              </p:ext>
            </p:extLst>
          </p:nvPr>
        </p:nvGraphicFramePr>
        <p:xfrm>
          <a:off x="500034" y="1571612"/>
          <a:ext cx="7676355" cy="460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0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27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65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350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kk-KZ" sz="2400" b="1" i="1" dirty="0" smtClean="0"/>
                        <a:t>    Т , с</a:t>
                      </a:r>
                    </a:p>
                    <a:p>
                      <a:endParaRPr lang="ru-RU" sz="2400" b="1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kk-KZ" sz="2400" b="1" i="1" dirty="0" smtClean="0"/>
                        <a:t>  </a:t>
                      </a:r>
                      <a:r>
                        <a:rPr lang="en-US" sz="2400" b="1" i="1" dirty="0" smtClean="0"/>
                        <a:t>V</a:t>
                      </a:r>
                      <a:r>
                        <a:rPr lang="en-US" sz="2400" b="1" i="1" baseline="0" dirty="0" smtClean="0"/>
                        <a:t> </a:t>
                      </a:r>
                      <a:r>
                        <a:rPr lang="kk-KZ" sz="2400" b="1" i="1" baseline="0" dirty="0" smtClean="0"/>
                        <a:t>, Гц</a:t>
                      </a:r>
                      <a:endParaRPr lang="ru-RU" sz="2400" b="1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kk-KZ" sz="2400" b="1" i="1" dirty="0" smtClean="0"/>
                        <a:t>  С, Ф</a:t>
                      </a:r>
                      <a:endParaRPr lang="ru-RU" sz="2400" b="1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kk-KZ" sz="2400" b="1" i="1" dirty="0" smtClean="0"/>
                        <a:t> </a:t>
                      </a:r>
                      <a:r>
                        <a:rPr lang="en-US" sz="2400" b="1" i="1" dirty="0" smtClean="0"/>
                        <a:t>  L</a:t>
                      </a:r>
                      <a:r>
                        <a:rPr lang="kk-KZ" sz="2400" b="1" i="1" dirty="0" smtClean="0"/>
                        <a:t> ,Гн</a:t>
                      </a:r>
                      <a:endParaRPr lang="ru-RU" sz="2400" b="1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k-KZ" sz="2800" b="1" i="1" dirty="0" smtClean="0"/>
                        <a:t>    ?</a:t>
                      </a:r>
                      <a:endParaRPr lang="ru-RU" sz="2800" b="1" i="1" dirty="0" smtClean="0"/>
                    </a:p>
                    <a:p>
                      <a:endParaRPr lang="ru-RU" sz="2800" b="1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kk-KZ" sz="2800" b="1" i="1" dirty="0" smtClean="0"/>
                        <a:t>     ?</a:t>
                      </a:r>
                      <a:endParaRPr lang="ru-RU" sz="2800" b="1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kk-KZ" sz="2800" b="1" i="1" dirty="0" smtClean="0"/>
                        <a:t> 250пФ</a:t>
                      </a:r>
                      <a:endParaRPr lang="ru-RU" sz="2800" b="1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kk-KZ" sz="2800" b="1" i="1" dirty="0" smtClean="0"/>
                        <a:t> 10мГн</a:t>
                      </a:r>
                      <a:endParaRPr lang="ru-RU" sz="2800" b="1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k-KZ" sz="2800" b="1" i="1" dirty="0" smtClean="0"/>
                        <a:t>    ?</a:t>
                      </a:r>
                    </a:p>
                    <a:p>
                      <a:endParaRPr lang="ru-RU" sz="2800" b="1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kk-KZ" sz="2800" b="1" i="1" dirty="0" smtClean="0"/>
                        <a:t> </a:t>
                      </a:r>
                      <a:r>
                        <a:rPr lang="kk-KZ" sz="2800" b="1" i="1" baseline="0" dirty="0" smtClean="0"/>
                        <a:t>    ?</a:t>
                      </a:r>
                      <a:endParaRPr lang="ru-RU" sz="2800" b="1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kk-KZ" sz="2800" b="1" i="1" dirty="0" smtClean="0"/>
                        <a:t>      2мкФ</a:t>
                      </a:r>
                      <a:endParaRPr lang="ru-RU" sz="2800" b="1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kk-KZ" sz="2800" b="1" i="1" dirty="0" smtClean="0"/>
                        <a:t> 0,1Гн</a:t>
                      </a:r>
                      <a:endParaRPr lang="ru-RU" sz="2800" b="1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k-KZ" sz="2800" b="1" i="1" dirty="0" smtClean="0"/>
                        <a:t> </a:t>
                      </a:r>
                      <a:r>
                        <a:rPr lang="kk-KZ" sz="2800" b="1" i="1" baseline="0" dirty="0" smtClean="0"/>
                        <a:t>  2мс</a:t>
                      </a:r>
                      <a:endParaRPr lang="kk-KZ" sz="2800" b="1" i="1" dirty="0" smtClean="0"/>
                    </a:p>
                    <a:p>
                      <a:endParaRPr lang="ru-RU" sz="2800" b="1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kk-KZ" sz="2800" b="1" i="1" dirty="0" smtClean="0"/>
                        <a:t>     ?</a:t>
                      </a:r>
                      <a:endParaRPr lang="ru-RU" sz="2800" b="1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kk-KZ" sz="2800" b="1" i="1" dirty="0" smtClean="0"/>
                        <a:t> 2,5мкФ</a:t>
                      </a:r>
                      <a:endParaRPr lang="ru-RU" sz="2800" b="1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kk-KZ" sz="2800" b="1" i="1" dirty="0" smtClean="0"/>
                        <a:t>      ?</a:t>
                      </a:r>
                      <a:endParaRPr lang="ru-RU" sz="2800" b="1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k-KZ" sz="2800" b="1" i="1" dirty="0" smtClean="0"/>
                        <a:t>    ?</a:t>
                      </a:r>
                    </a:p>
                    <a:p>
                      <a:endParaRPr lang="ru-RU" sz="2800" b="1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kk-KZ" sz="2800" b="1" i="1" dirty="0" smtClean="0"/>
                        <a:t>     3кГц</a:t>
                      </a:r>
                      <a:endParaRPr lang="ru-RU" sz="2800" b="1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kk-KZ" sz="2800" b="1" i="1" dirty="0" smtClean="0"/>
                        <a:t>      ?</a:t>
                      </a:r>
                      <a:endParaRPr lang="ru-RU" sz="2800" b="1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kk-KZ" sz="2800" b="1" i="1" dirty="0" smtClean="0"/>
                        <a:t> 1,3мГн</a:t>
                      </a:r>
                      <a:endParaRPr lang="ru-RU" sz="2800" b="1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4335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Деңгейлік тапсырмалар.</a:t>
            </a:r>
            <a:br>
              <a:rPr lang="kk-KZ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ІІІ деңгей –сапалық есептер</a:t>
            </a:r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.(ОЖСБ) </a:t>
            </a:r>
            <a:endParaRPr lang="ru-RU" sz="2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5787" y="2133600"/>
            <a:ext cx="7748614" cy="40100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kk-KZ" sz="28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І  топ</a:t>
            </a:r>
          </a:p>
          <a:p>
            <a:pPr marL="0" indent="0">
              <a:buNone/>
            </a:pPr>
            <a:r>
              <a:rPr lang="kk-KZ" sz="28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 Егер математикалық маятник ұзындығын 16 есе арттырса, оның периоды қалай өзгереді?</a:t>
            </a:r>
          </a:p>
          <a:p>
            <a:pPr marL="0" indent="0">
              <a:buNone/>
            </a:pPr>
            <a:endParaRPr lang="kk-KZ" sz="28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kk-KZ" sz="2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Тербелмелі контурдың сыйымдылығын 9 есе кемітсе, оның периоды мен жиілігі қалай  өзгереді?</a:t>
            </a:r>
            <a:endParaRPr lang="ru-RU" sz="28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2874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9" y="624110"/>
            <a:ext cx="7105672" cy="1280890"/>
          </a:xfrm>
        </p:spPr>
        <p:txBody>
          <a:bodyPr>
            <a:normAutofit fontScale="90000"/>
          </a:bodyPr>
          <a:lstStyle/>
          <a:p>
            <a:r>
              <a:rPr lang="kk-KZ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Деңгейлік тапсырмалар.</a:t>
            </a:r>
            <a:br>
              <a:rPr lang="kk-KZ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ІІІ деңгей –сапалық </a:t>
            </a:r>
            <a:r>
              <a:rPr lang="kk-KZ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есептер</a:t>
            </a: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(</a:t>
            </a:r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ОЖСБ)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5787" y="2133600"/>
            <a:ext cx="7748614" cy="377762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kk-KZ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</a:t>
            </a:r>
            <a:r>
              <a:rPr lang="kk-KZ" sz="35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ІІ  топ </a:t>
            </a:r>
          </a:p>
          <a:p>
            <a:pPr marL="0" indent="0">
              <a:buNone/>
            </a:pPr>
            <a:r>
              <a:rPr lang="kk-KZ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kk-KZ" sz="2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Дененің массасын және пружина қатаңдығын 4 есе  арттырса, пружиналы маятник периоды қалай өзгереді?  </a:t>
            </a:r>
          </a:p>
          <a:p>
            <a:pPr marL="0" indent="0">
              <a:buNone/>
            </a:pPr>
            <a:endParaRPr lang="kk-KZ" sz="28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kk-KZ" sz="28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- Тербелмелі контурда конденсатордың сыйымдылығын 4 есе кемітіп, катушка индуктивтігін 16 есе арттырса,тербеліс периоды мен жиілігі қалай өзгереді?               </a:t>
            </a:r>
            <a:endParaRPr lang="ru-RU" sz="28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980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35696" y="260649"/>
            <a:ext cx="45365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4000" b="1" i="1" dirty="0">
                <a:latin typeface="Times New Roman" pitchFamily="18" charset="0"/>
                <a:cs typeface="Times New Roman" pitchFamily="18" charset="0"/>
              </a:rPr>
              <a:t>Сандар сөйлейді:</a:t>
            </a:r>
            <a:endParaRPr lang="ru-RU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1429174" y="1844824"/>
            <a:ext cx="14093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1745ж - 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838535" y="1844825"/>
            <a:ext cx="58379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</a:pPr>
            <a:r>
              <a:rPr lang="kk-KZ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Голландық Питер </a:t>
            </a:r>
            <a:r>
              <a:rPr lang="kk-KZ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ван</a:t>
            </a:r>
            <a:r>
              <a:rPr lang="kk-KZ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Мушенбурк</a:t>
            </a:r>
            <a:r>
              <a:rPr lang="kk-KZ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тұңғыш конденсатор -             </a:t>
            </a:r>
          </a:p>
          <a:p>
            <a:r>
              <a:rPr lang="kk-KZ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Лейден банкасын ойлап тапты</a:t>
            </a:r>
          </a:p>
          <a:p>
            <a:pPr>
              <a:spcBef>
                <a:spcPts val="0"/>
              </a:spcBef>
            </a:pPr>
            <a:endParaRPr lang="kk-KZ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554208" y="3356992"/>
            <a:ext cx="12939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kk-KZ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1853 </a:t>
            </a:r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 -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829361" y="3356992"/>
            <a:ext cx="783124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0"/>
              </a:spcBef>
            </a:pPr>
            <a:r>
              <a:rPr lang="kk-KZ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У. Томсон  электромагниттік тербелістің периодын  есептеу                               </a:t>
            </a:r>
          </a:p>
          <a:p>
            <a:r>
              <a:rPr lang="kk-KZ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формуласын  ( Т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= 2</a:t>
            </a:r>
            <a:r>
              <a:rPr lang="el-GR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π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/L*C</a:t>
            </a:r>
            <a:r>
              <a:rPr lang="kk-KZ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)    ұсынды.</a:t>
            </a:r>
          </a:p>
          <a:p>
            <a:pPr>
              <a:spcBef>
                <a:spcPts val="0"/>
              </a:spcBef>
            </a:pPr>
            <a:endParaRPr lang="kk-KZ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7608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476672"/>
            <a:ext cx="892899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600" b="1" dirty="0" smtClean="0">
                <a:solidFill>
                  <a:srgbClr val="FF0000"/>
                </a:solidFill>
              </a:rPr>
              <a:t>                   Қорытынды</a:t>
            </a:r>
          </a:p>
          <a:p>
            <a:endParaRPr lang="kk-KZ" sz="3600" b="1" dirty="0">
              <a:solidFill>
                <a:srgbClr val="FF0000"/>
              </a:solidFill>
            </a:endParaRPr>
          </a:p>
          <a:p>
            <a:r>
              <a:rPr lang="kk-KZ" b="1" dirty="0" smtClean="0">
                <a:solidFill>
                  <a:srgbClr val="FF0000"/>
                </a:solidFill>
              </a:rPr>
              <a:t>Осы тарау бойынша айнымалы электр </a:t>
            </a:r>
            <a:r>
              <a:rPr lang="kk-KZ" b="1" smtClean="0">
                <a:solidFill>
                  <a:srgbClr val="FF0000"/>
                </a:solidFill>
              </a:rPr>
              <a:t>тогы дегеніміз:</a:t>
            </a:r>
            <a:endParaRPr lang="kk-KZ" b="1" dirty="0" smtClean="0">
              <a:solidFill>
                <a:srgbClr val="FF0000"/>
              </a:solidFill>
            </a:endParaRPr>
          </a:p>
          <a:p>
            <a:endParaRPr lang="kk-KZ" b="1" dirty="0">
              <a:solidFill>
                <a:srgbClr val="FF0000"/>
              </a:solidFill>
            </a:endParaRPr>
          </a:p>
          <a:p>
            <a:r>
              <a:rPr lang="kk-KZ" b="1" dirty="0">
                <a:solidFill>
                  <a:srgbClr val="FF0000"/>
                </a:solidFill>
              </a:rPr>
              <a:t> </a:t>
            </a:r>
            <a:r>
              <a:rPr lang="kk-KZ" b="1" dirty="0" smtClean="0">
                <a:solidFill>
                  <a:srgbClr val="FF0000"/>
                </a:solidFill>
              </a:rPr>
              <a:t>-</a:t>
            </a:r>
            <a:endParaRPr lang="kk-KZ" b="1" dirty="0" smtClean="0">
              <a:solidFill>
                <a:srgbClr val="7030A0"/>
              </a:solidFill>
            </a:endParaRPr>
          </a:p>
          <a:p>
            <a:endParaRPr lang="kk-KZ" sz="3600" b="1" dirty="0">
              <a:solidFill>
                <a:srgbClr val="FF0000"/>
              </a:solidFill>
            </a:endParaRPr>
          </a:p>
          <a:p>
            <a:r>
              <a:rPr lang="kk-KZ" sz="3600" b="1" dirty="0" smtClean="0">
                <a:solidFill>
                  <a:srgbClr val="FF0000"/>
                </a:solidFill>
              </a:rPr>
              <a:t>                       </a:t>
            </a:r>
            <a:r>
              <a:rPr lang="kk-KZ" dirty="0" smtClean="0"/>
              <a:t>                                                                                                                                                    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8469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54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214290"/>
            <a:ext cx="6858048" cy="1143000"/>
          </a:xfrm>
        </p:spPr>
        <p:txBody>
          <a:bodyPr>
            <a:normAutofit/>
          </a:bodyPr>
          <a:lstStyle/>
          <a:p>
            <a:r>
              <a:rPr lang="kk-KZ" sz="3200" b="1" i="1" dirty="0" smtClean="0">
                <a:latin typeface="Times New Roman" pitchFamily="18" charset="0"/>
                <a:cs typeface="Times New Roman" pitchFamily="18" charset="0"/>
              </a:rPr>
              <a:t>                          Синтез.</a:t>
            </a:r>
            <a:br>
              <a:rPr lang="kk-KZ" sz="32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200" b="1" i="1" dirty="0" smtClean="0">
                <a:latin typeface="Times New Roman" pitchFamily="18" charset="0"/>
                <a:cs typeface="Times New Roman" pitchFamily="18" charset="0"/>
              </a:rPr>
              <a:t>Электромагниттік  тербеліс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5891459"/>
              </p:ext>
            </p:extLst>
          </p:nvPr>
        </p:nvGraphicFramePr>
        <p:xfrm>
          <a:off x="467544" y="4653136"/>
          <a:ext cx="159452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4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/>
                        <a:t> </a:t>
                      </a:r>
                      <a:r>
                        <a:rPr lang="kk-KZ" sz="2400" b="1" dirty="0" smtClean="0"/>
                        <a:t>Период</a:t>
                      </a:r>
                      <a:endParaRPr lang="ru-RU" sz="2400" b="1" dirty="0" smtClean="0"/>
                    </a:p>
                    <a:p>
                      <a:r>
                        <a:rPr lang="en-US" dirty="0" smtClean="0"/>
                        <a:t>   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2496737"/>
              </p:ext>
            </p:extLst>
          </p:nvPr>
        </p:nvGraphicFramePr>
        <p:xfrm>
          <a:off x="2663788" y="4653136"/>
          <a:ext cx="1764196" cy="72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41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2008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    </a:t>
                      </a:r>
                      <a:r>
                        <a:rPr lang="ru-RU" sz="2400" dirty="0" err="1" smtClean="0"/>
                        <a:t>Жи</a:t>
                      </a:r>
                      <a:r>
                        <a:rPr lang="kk-KZ" sz="2400" dirty="0" smtClean="0"/>
                        <a:t>ілік</a:t>
                      </a:r>
                      <a:endParaRPr lang="ru-RU" sz="24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2497686"/>
              </p:ext>
            </p:extLst>
          </p:nvPr>
        </p:nvGraphicFramePr>
        <p:xfrm>
          <a:off x="1043608" y="5949279"/>
          <a:ext cx="2664296" cy="576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42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6065">
                <a:tc>
                  <a:txBody>
                    <a:bodyPr/>
                    <a:lstStyle/>
                    <a:p>
                      <a:endParaRPr lang="kk-KZ" sz="2400" b="1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0168573"/>
              </p:ext>
            </p:extLst>
          </p:nvPr>
        </p:nvGraphicFramePr>
        <p:xfrm>
          <a:off x="5580112" y="3810805"/>
          <a:ext cx="3024336" cy="504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43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           </a:t>
                      </a:r>
                      <a:r>
                        <a:rPr lang="ru-RU" sz="2400" dirty="0" smtClean="0"/>
                        <a:t>Амплитуда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6045545"/>
              </p:ext>
            </p:extLst>
          </p:nvPr>
        </p:nvGraphicFramePr>
        <p:xfrm>
          <a:off x="4736228" y="5101503"/>
          <a:ext cx="3816424" cy="16398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64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639865">
                <a:tc>
                  <a:txBody>
                    <a:bodyPr/>
                    <a:lstStyle/>
                    <a:p>
                      <a:r>
                        <a:rPr lang="kk-KZ" sz="2000" dirty="0" smtClean="0"/>
                        <a:t> </a:t>
                      </a:r>
                      <a:r>
                        <a:rPr lang="en-US" sz="2000" dirty="0" smtClean="0"/>
                        <a:t>          </a:t>
                      </a:r>
                      <a:r>
                        <a:rPr lang="kk-KZ" sz="2000" dirty="0" smtClean="0"/>
                        <a:t> </a:t>
                      </a:r>
                      <a:endParaRPr lang="en-US" sz="20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4160254"/>
              </p:ext>
            </p:extLst>
          </p:nvPr>
        </p:nvGraphicFramePr>
        <p:xfrm>
          <a:off x="6130977" y="2852936"/>
          <a:ext cx="2304256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r>
                        <a:rPr lang="kk-KZ" sz="2400" dirty="0" smtClean="0"/>
                        <a:t>   Резонанс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Таблица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1773035"/>
              </p:ext>
            </p:extLst>
          </p:nvPr>
        </p:nvGraphicFramePr>
        <p:xfrm>
          <a:off x="467544" y="3423280"/>
          <a:ext cx="2232248" cy="797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2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97808">
                <a:tc>
                  <a:txBody>
                    <a:bodyPr/>
                    <a:lstStyle/>
                    <a:p>
                      <a:pPr algn="ctr"/>
                      <a:endParaRPr lang="kk-KZ" sz="24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3479055"/>
              </p:ext>
            </p:extLst>
          </p:nvPr>
        </p:nvGraphicFramePr>
        <p:xfrm>
          <a:off x="2089148" y="2791780"/>
          <a:ext cx="2232247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2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3789">
                <a:tc>
                  <a:txBody>
                    <a:bodyPr/>
                    <a:lstStyle/>
                    <a:p>
                      <a:r>
                        <a:rPr lang="kk-KZ" sz="2400" dirty="0" smtClean="0"/>
                        <a:t>       Өшетін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4" name="Таблица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2213003"/>
              </p:ext>
            </p:extLst>
          </p:nvPr>
        </p:nvGraphicFramePr>
        <p:xfrm>
          <a:off x="6130977" y="1672954"/>
          <a:ext cx="2232248" cy="5040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2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4055">
                <a:tc>
                  <a:txBody>
                    <a:bodyPr/>
                    <a:lstStyle/>
                    <a:p>
                      <a:r>
                        <a:rPr lang="kk-KZ" sz="2400" dirty="0" smtClean="0"/>
                        <a:t>     Еріксіз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5" name="Таблица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4024294"/>
              </p:ext>
            </p:extLst>
          </p:nvPr>
        </p:nvGraphicFramePr>
        <p:xfrm>
          <a:off x="2987824" y="3789040"/>
          <a:ext cx="2232248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2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r>
                        <a:rPr lang="kk-KZ" dirty="0" smtClean="0"/>
                        <a:t>      </a:t>
                      </a:r>
                      <a:r>
                        <a:rPr lang="kk-KZ" sz="2400" dirty="0" smtClean="0"/>
                        <a:t>Өшпейтін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6" name="Таблица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2719081"/>
              </p:ext>
            </p:extLst>
          </p:nvPr>
        </p:nvGraphicFramePr>
        <p:xfrm>
          <a:off x="2987824" y="1442526"/>
          <a:ext cx="2592288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22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20081">
                <a:tc>
                  <a:txBody>
                    <a:bodyPr/>
                    <a:lstStyle/>
                    <a:p>
                      <a:r>
                        <a:rPr lang="kk-KZ" sz="2400" dirty="0" smtClean="0"/>
                        <a:t> Гармоникалық</a:t>
                      </a:r>
                    </a:p>
                    <a:p>
                      <a:r>
                        <a:rPr lang="kk-KZ" sz="2400" dirty="0" smtClean="0"/>
                        <a:t>      тербеліс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7" name="Таблица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461592"/>
              </p:ext>
            </p:extLst>
          </p:nvPr>
        </p:nvGraphicFramePr>
        <p:xfrm>
          <a:off x="479793" y="1704532"/>
          <a:ext cx="1872208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22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r>
                        <a:rPr lang="kk-KZ" sz="2400" dirty="0" smtClean="0"/>
                        <a:t>     Еркін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29" name="Прямая со стрелкой 28"/>
          <p:cNvCxnSpPr/>
          <p:nvPr/>
        </p:nvCxnSpPr>
        <p:spPr>
          <a:xfrm flipH="1">
            <a:off x="2371571" y="1916832"/>
            <a:ext cx="667661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stCxn id="27" idx="2"/>
          </p:cNvCxnSpPr>
          <p:nvPr/>
        </p:nvCxnSpPr>
        <p:spPr>
          <a:xfrm>
            <a:off x="1415897" y="2161732"/>
            <a:ext cx="0" cy="126726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flipH="1">
            <a:off x="2062064" y="5157192"/>
            <a:ext cx="564844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flipV="1">
            <a:off x="5580112" y="1916832"/>
            <a:ext cx="550865" cy="163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>
            <a:off x="1331640" y="4221088"/>
            <a:ext cx="0" cy="36004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 flipH="1" flipV="1">
            <a:off x="3923928" y="5398368"/>
            <a:ext cx="720080" cy="62292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 flipH="1">
            <a:off x="7095409" y="2161732"/>
            <a:ext cx="3131" cy="63363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Заголовок 1"/>
          <p:cNvSpPr txBox="1">
            <a:spLocks/>
          </p:cNvSpPr>
          <p:nvPr/>
        </p:nvSpPr>
        <p:spPr>
          <a:xfrm>
            <a:off x="417240" y="39208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cxnSp>
        <p:nvCxnSpPr>
          <p:cNvPr id="55" name="Прямая со стрелкой 54"/>
          <p:cNvCxnSpPr/>
          <p:nvPr/>
        </p:nvCxnSpPr>
        <p:spPr>
          <a:xfrm flipV="1">
            <a:off x="7092280" y="4358729"/>
            <a:ext cx="6259" cy="60409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>
            <a:off x="7111594" y="3429000"/>
            <a:ext cx="0" cy="35574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>
            <a:off x="3645000" y="2240868"/>
            <a:ext cx="0" cy="55091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/>
          <p:nvPr/>
        </p:nvCxnSpPr>
        <p:spPr>
          <a:xfrm>
            <a:off x="4532040" y="2240868"/>
            <a:ext cx="0" cy="154693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>
            <a:stCxn id="4" idx="3"/>
            <a:endCxn id="5" idx="1"/>
          </p:cNvCxnSpPr>
          <p:nvPr/>
        </p:nvCxnSpPr>
        <p:spPr>
          <a:xfrm flipV="1">
            <a:off x="2062064" y="5013176"/>
            <a:ext cx="601724" cy="572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 стрелкой 62"/>
          <p:cNvCxnSpPr/>
          <p:nvPr/>
        </p:nvCxnSpPr>
        <p:spPr>
          <a:xfrm>
            <a:off x="1619672" y="5384656"/>
            <a:ext cx="0" cy="63663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5580112" y="5168311"/>
            <a:ext cx="212865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q  = q m    </a:t>
            </a:r>
            <a:r>
              <a:rPr lang="en-US" b="1" dirty="0" err="1">
                <a:solidFill>
                  <a:schemeClr val="bg1"/>
                </a:solidFill>
              </a:rPr>
              <a:t>coswt</a:t>
            </a:r>
            <a:endParaRPr lang="en-US" b="1" dirty="0">
              <a:solidFill>
                <a:schemeClr val="bg1"/>
              </a:solidFill>
            </a:endParaRPr>
          </a:p>
          <a:p>
            <a:endParaRPr lang="en-US" b="1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smtClean="0">
                <a:solidFill>
                  <a:schemeClr val="bg1"/>
                </a:solidFill>
              </a:rPr>
              <a:t>I  </a:t>
            </a:r>
            <a:r>
              <a:rPr lang="en-US" b="1" dirty="0">
                <a:solidFill>
                  <a:schemeClr val="bg1"/>
                </a:solidFill>
              </a:rPr>
              <a:t>= I m   sin  </a:t>
            </a:r>
            <a:r>
              <a:rPr lang="en-US" b="1" dirty="0" err="1">
                <a:solidFill>
                  <a:schemeClr val="bg1"/>
                </a:solidFill>
              </a:rPr>
              <a:t>wt</a:t>
            </a:r>
            <a:endParaRPr lang="en-US" b="1" dirty="0">
              <a:solidFill>
                <a:schemeClr val="bg1"/>
              </a:solidFill>
            </a:endParaRPr>
          </a:p>
          <a:p>
            <a:endParaRPr lang="en-US" b="1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smtClean="0">
                <a:solidFill>
                  <a:schemeClr val="bg1"/>
                </a:solidFill>
              </a:rPr>
              <a:t>U  </a:t>
            </a:r>
            <a:r>
              <a:rPr lang="en-US" b="1" dirty="0">
                <a:solidFill>
                  <a:schemeClr val="bg1"/>
                </a:solidFill>
              </a:rPr>
              <a:t>=  U m  cos w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683567" y="3454679"/>
            <a:ext cx="194334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chemeClr val="bg1"/>
                </a:solidFill>
              </a:rPr>
              <a:t>Тербел</a:t>
            </a:r>
            <a:r>
              <a:rPr lang="kk-KZ" sz="2000" b="1" dirty="0">
                <a:solidFill>
                  <a:schemeClr val="bg1"/>
                </a:solidFill>
              </a:rPr>
              <a:t>мелі </a:t>
            </a:r>
          </a:p>
          <a:p>
            <a:pPr algn="ctr"/>
            <a:r>
              <a:rPr lang="kk-KZ" sz="2000" b="1" dirty="0">
                <a:solidFill>
                  <a:schemeClr val="bg1"/>
                </a:solidFill>
              </a:rPr>
              <a:t>контур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1355170" y="6021288"/>
            <a:ext cx="20647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T=2</a:t>
            </a:r>
            <a:r>
              <a:rPr lang="el-GR" sz="2400" b="1" dirty="0">
                <a:solidFill>
                  <a:schemeClr val="bg1"/>
                </a:solidFill>
              </a:rPr>
              <a:t>π</a:t>
            </a:r>
            <a:r>
              <a:rPr lang="en-US" sz="2400" b="1" dirty="0" smtClean="0">
                <a:solidFill>
                  <a:schemeClr val="bg1"/>
                </a:solidFill>
              </a:rPr>
              <a:t>/L*C</a:t>
            </a:r>
            <a:endParaRPr lang="kk-KZ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666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/>
      <p:bldP spid="2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945201" y="624110"/>
            <a:ext cx="5484319" cy="1018940"/>
          </a:xfrm>
        </p:spPr>
        <p:txBody>
          <a:bodyPr>
            <a:normAutofit/>
          </a:bodyPr>
          <a:lstStyle/>
          <a:p>
            <a:r>
              <a:rPr lang="kk-KZ" sz="5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Үйге  тапсырма</a:t>
            </a:r>
            <a:endParaRPr lang="ru-RU" sz="54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484784"/>
            <a:ext cx="8229600" cy="4597971"/>
          </a:xfrm>
        </p:spPr>
        <p:txBody>
          <a:bodyPr/>
          <a:lstStyle/>
          <a:p>
            <a:endParaRPr lang="kk-KZ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kk-KZ" sz="3200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kk-KZ" sz="4400" b="1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§ 29 оқып келу</a:t>
            </a:r>
          </a:p>
        </p:txBody>
      </p:sp>
    </p:spTree>
    <p:extLst>
      <p:ext uri="{BB962C8B-B14F-4D97-AF65-F5344CB8AC3E}">
        <p14:creationId xmlns:p14="http://schemas.microsoft.com/office/powerpoint/2010/main" val="4039592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mages (2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 rot="415622">
            <a:off x="2267461" y="2174642"/>
            <a:ext cx="533408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7200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 а ғ а л а у. </a:t>
            </a:r>
            <a:endParaRPr lang="ru-RU" sz="7200" b="1" dirty="0">
              <a:ln w="18000">
                <a:solidFill>
                  <a:srgbClr val="FF0000"/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07737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1" y="692696"/>
            <a:ext cx="6552729" cy="1224136"/>
          </a:xfrm>
        </p:spPr>
        <p:txBody>
          <a:bodyPr/>
          <a:lstStyle/>
          <a:p>
            <a:r>
              <a:rPr lang="kk-KZ" b="1" dirty="0" smtClean="0"/>
              <a:t> </a:t>
            </a:r>
            <a:r>
              <a:rPr lang="kk-KZ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Бағалау  көрсеткіші</a:t>
            </a:r>
            <a:endParaRPr lang="ru-RU" sz="4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5" y="2492896"/>
            <a:ext cx="6912768" cy="3888432"/>
          </a:xfrm>
        </p:spPr>
        <p:txBody>
          <a:bodyPr/>
          <a:lstStyle/>
          <a:p>
            <a:endParaRPr lang="kk-KZ" dirty="0" smtClean="0"/>
          </a:p>
          <a:p>
            <a:endParaRPr lang="kk-KZ" dirty="0"/>
          </a:p>
          <a:p>
            <a:r>
              <a:rPr lang="kk-KZ" sz="2400" dirty="0" smtClean="0">
                <a:solidFill>
                  <a:srgbClr val="FF0000"/>
                </a:solidFill>
              </a:rPr>
              <a:t>        «3» баға    -   1  -  12  ұпай</a:t>
            </a:r>
          </a:p>
          <a:p>
            <a:endParaRPr lang="kk-KZ" sz="2400" dirty="0">
              <a:solidFill>
                <a:srgbClr val="FF0000"/>
              </a:solidFill>
            </a:endParaRPr>
          </a:p>
          <a:p>
            <a:r>
              <a:rPr lang="kk-KZ" sz="2400" dirty="0" smtClean="0">
                <a:solidFill>
                  <a:srgbClr val="FF0000"/>
                </a:solidFill>
              </a:rPr>
              <a:t>        «4» баға    -  13  -  25 ұпай</a:t>
            </a:r>
          </a:p>
          <a:p>
            <a:endParaRPr lang="kk-KZ" sz="2400" dirty="0">
              <a:solidFill>
                <a:srgbClr val="FF0000"/>
              </a:solidFill>
            </a:endParaRPr>
          </a:p>
          <a:p>
            <a:r>
              <a:rPr lang="kk-KZ" sz="2400" dirty="0" smtClean="0">
                <a:solidFill>
                  <a:srgbClr val="FF0000"/>
                </a:solidFill>
              </a:rPr>
              <a:t>       «5» баға    -   26   - 34 ұпай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078911" y="2967335"/>
            <a:ext cx="9861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10227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images (2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418035">
            <a:off x="2387233" y="1166221"/>
            <a:ext cx="5143535" cy="804626"/>
          </a:xfrm>
        </p:spPr>
        <p:txBody>
          <a:bodyPr>
            <a:noAutofit/>
          </a:bodyPr>
          <a:lstStyle/>
          <a:p>
            <a:r>
              <a:rPr lang="kk-KZ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Рефлексия.  (нәтиже)</a:t>
            </a:r>
            <a:endParaRPr lang="ru-RU" sz="40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 rot="260673">
            <a:off x="2248205" y="2445123"/>
            <a:ext cx="6201485" cy="3009912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kk-KZ" sz="86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kk-KZ" sz="8600" b="1" i="1" dirty="0" smtClean="0">
                <a:latin typeface="Times New Roman" pitchFamily="18" charset="0"/>
                <a:cs typeface="Times New Roman" pitchFamily="18" charset="0"/>
              </a:rPr>
              <a:t>  -  </a:t>
            </a:r>
            <a:r>
              <a:rPr lang="kk-KZ" sz="8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Сабақ ұнады ма?</a:t>
            </a:r>
          </a:p>
          <a:p>
            <a:endParaRPr lang="kk-KZ" sz="86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kk-KZ" sz="8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-  Қай  жерде қиналдың?</a:t>
            </a:r>
          </a:p>
          <a:p>
            <a:endParaRPr lang="kk-KZ" sz="86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kk-KZ" sz="8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-  Қай жерді тез түсіндің?</a:t>
            </a:r>
          </a:p>
          <a:p>
            <a:pPr marL="0" indent="0">
              <a:buNone/>
            </a:pPr>
            <a:endParaRPr lang="kk-KZ" sz="86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kk-KZ" sz="8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endParaRPr lang="kk-KZ" dirty="0">
              <a:solidFill>
                <a:srgbClr val="002060"/>
              </a:solidFill>
            </a:endParaRPr>
          </a:p>
          <a:p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43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6722</TotalTime>
  <Words>1202</Words>
  <Application>Microsoft Office PowerPoint</Application>
  <PresentationFormat>Экран (4:3)</PresentationFormat>
  <Paragraphs>320</Paragraphs>
  <Slides>40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40</vt:i4>
      </vt:variant>
    </vt:vector>
  </HeadingPairs>
  <TitlesOfParts>
    <vt:vector size="50" baseType="lpstr">
      <vt:lpstr>Arial</vt:lpstr>
      <vt:lpstr>Calibri</vt:lpstr>
      <vt:lpstr>Calibri Light</vt:lpstr>
      <vt:lpstr>Century Gothic</vt:lpstr>
      <vt:lpstr>Times New Roman</vt:lpstr>
      <vt:lpstr>Wingdings</vt:lpstr>
      <vt:lpstr>Wingdings 3</vt:lpstr>
      <vt:lpstr>Легкий дым</vt:lpstr>
      <vt:lpstr>Тема Office</vt:lpstr>
      <vt:lpstr>1_Тема Office</vt:lpstr>
      <vt:lpstr>  9 сынып</vt:lpstr>
      <vt:lpstr>Мақсаты:        Электромагниттік тербелістер туралы түсінік беру.</vt:lpstr>
      <vt:lpstr>Сабақтың  түрі:  Жаңа сабақ.  Сабақтың өту түрі: Топпен жұмыс</vt:lpstr>
      <vt:lpstr>Сабақ жоспары:</vt:lpstr>
      <vt:lpstr>Рефлексия.     (бағдар)</vt:lpstr>
      <vt:lpstr> Механикалық  тербеліс </vt:lpstr>
      <vt:lpstr>Электромагниттік өріс :</vt:lpstr>
      <vt:lpstr>Презентация PowerPoint</vt:lpstr>
      <vt:lpstr>С –сыйымдылығы бар конденсатордан L –  индуктивтігі бар катушкадан тізбекті жалғанған тербелмелі жүйе – тербелмелі контур деп аталады</vt:lpstr>
      <vt:lpstr>Конденсаторлар</vt:lpstr>
      <vt:lpstr>Конденсатор қызметі:</vt:lpstr>
      <vt:lpstr>Презентация PowerPoint</vt:lpstr>
      <vt:lpstr>Катушканың қызметі:</vt:lpstr>
      <vt:lpstr>Презентация PowerPoint</vt:lpstr>
      <vt:lpstr>Презентация PowerPoint</vt:lpstr>
      <vt:lpstr>Гармоникалық тербеліс шарты:</vt:lpstr>
      <vt:lpstr>Презентация PowerPoint</vt:lpstr>
      <vt:lpstr>                         Еріксіз    электромагниттік  тербеліс</vt:lpstr>
      <vt:lpstr>Резонанс.</vt:lpstr>
      <vt:lpstr>Презентация PowerPoint</vt:lpstr>
      <vt:lpstr>Механикалық және электромагниттік тербелісті сипаттайтын             физикалық шамалардың баламалығы</vt:lpstr>
      <vt:lpstr>Деңгейлік тапсырмалар:  І –деңгей: Экспериментті есеп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Деңгейлік тапсырмалар:   ІІ деңгей- графикті есеп.</vt:lpstr>
      <vt:lpstr>Деңгейлік тапсырмалар:   ІІ деңгей- графикті есеп.</vt:lpstr>
      <vt:lpstr>Деңгейлік тапсырмалар. ІІІ деңгей - есеп құрап, шығар:</vt:lpstr>
      <vt:lpstr>Деңгейлік тапсырмалар. ІІІ деңгей –сапалық есептер.(ОЖСБ) </vt:lpstr>
      <vt:lpstr>Деңгейлік тапсырмалар. ІІІ деңгей –сапалық есептер. (ОЖСБ)</vt:lpstr>
      <vt:lpstr>Презентация PowerPoint</vt:lpstr>
      <vt:lpstr>Презентация PowerPoint</vt:lpstr>
      <vt:lpstr>Презентация PowerPoint</vt:lpstr>
      <vt:lpstr>                          Синтез. Электромагниттік  тербеліс</vt:lpstr>
      <vt:lpstr>Үйге  тапсырма</vt:lpstr>
      <vt:lpstr>Презентация PowerPoint</vt:lpstr>
      <vt:lpstr> Бағалау  көрсеткіші</vt:lpstr>
      <vt:lpstr>Рефлексия.  (нәтиже)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Атырау</dc:creator>
  <cp:lastModifiedBy>Нурлан Нурабаев</cp:lastModifiedBy>
  <cp:revision>170</cp:revision>
  <dcterms:created xsi:type="dcterms:W3CDTF">2014-12-14T15:05:01Z</dcterms:created>
  <dcterms:modified xsi:type="dcterms:W3CDTF">2017-01-23T04:00:40Z</dcterms:modified>
</cp:coreProperties>
</file>