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68" r:id="rId3"/>
    <p:sldId id="258" r:id="rId4"/>
    <p:sldId id="260" r:id="rId5"/>
    <p:sldId id="262" r:id="rId6"/>
    <p:sldId id="265" r:id="rId7"/>
    <p:sldId id="263" r:id="rId8"/>
    <p:sldId id="264" r:id="rId9"/>
    <p:sldId id="266" r:id="rId10"/>
    <p:sldId id="267" r:id="rId11"/>
    <p:sldId id="286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85" r:id="rId21"/>
    <p:sldId id="28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05BBC-29F2-4380-B820-70D38551D34C}" type="datetimeFigureOut">
              <a:rPr lang="ru-RU" smtClean="0"/>
              <a:t>06.04.2017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288CE-B125-44C0-87AA-4DEB6D5277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185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288CE-B125-44C0-87AA-4DEB6D527701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F1B2A-CAD1-453F-81EA-1817BAAE0E33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6B13C2-EAFA-428D-9889-5446B4EB9B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F1B2A-CAD1-453F-81EA-1817BAAE0E33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6B13C2-EAFA-428D-9889-5446B4EB9B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F1B2A-CAD1-453F-81EA-1817BAAE0E33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6B13C2-EAFA-428D-9889-5446B4EB9B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F1B2A-CAD1-453F-81EA-1817BAAE0E33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6B13C2-EAFA-428D-9889-5446B4EB9B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F1B2A-CAD1-453F-81EA-1817BAAE0E33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6B13C2-EAFA-428D-9889-5446B4EB9B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F1B2A-CAD1-453F-81EA-1817BAAE0E33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6B13C2-EAFA-428D-9889-5446B4EB9B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F1B2A-CAD1-453F-81EA-1817BAAE0E33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6B13C2-EAFA-428D-9889-5446B4EB9B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F1B2A-CAD1-453F-81EA-1817BAAE0E33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6B13C2-EAFA-428D-9889-5446B4EB9B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F1B2A-CAD1-453F-81EA-1817BAAE0E33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6B13C2-EAFA-428D-9889-5446B4EB9B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F1B2A-CAD1-453F-81EA-1817BAAE0E33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6B13C2-EAFA-428D-9889-5446B4EB9B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6F1B2A-CAD1-453F-81EA-1817BAAE0E33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66B13C2-EAFA-428D-9889-5446B4EB9B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06F1B2A-CAD1-453F-81EA-1817BAAE0E33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66B13C2-EAFA-428D-9889-5446B4EB9B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geo-tour.net/Interesting/pic/geograf_obolochka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1268413"/>
            <a:ext cx="7772400" cy="20161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Тема урока:</a:t>
            </a:r>
            <a:br>
              <a:rPr lang="ru-RU" dirty="0" smtClean="0"/>
            </a:br>
            <a:r>
              <a:rPr lang="ru-RU" dirty="0" smtClean="0"/>
              <a:t>Географическая </a:t>
            </a:r>
            <a:r>
              <a:rPr lang="ru-RU" dirty="0" smtClean="0"/>
              <a:t>оболочка как среда обитания живых организмов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580" y="3082915"/>
            <a:ext cx="6646863" cy="2005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764704"/>
            <a:ext cx="8218160" cy="568863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5800" dirty="0" smtClean="0"/>
              <a:t>Цель урока</a:t>
            </a:r>
          </a:p>
          <a:p>
            <a:pPr>
              <a:buNone/>
            </a:pPr>
            <a:r>
              <a:rPr lang="ru-RU" dirty="0" smtClean="0"/>
              <a:t> Изучение новых понятий «географическая оболочка» и «природный комплекс</a:t>
            </a:r>
            <a:r>
              <a:rPr lang="ru-RU" dirty="0" smtClean="0"/>
              <a:t>», «среды обитания организмов»</a:t>
            </a:r>
            <a:endParaRPr lang="ru-RU" dirty="0" smtClean="0"/>
          </a:p>
          <a:p>
            <a:pPr>
              <a:buNone/>
            </a:pPr>
            <a:r>
              <a:rPr lang="ru-RU" sz="4500" dirty="0" smtClean="0"/>
              <a:t>Задачи</a:t>
            </a:r>
          </a:p>
          <a:p>
            <a:pPr>
              <a:buNone/>
            </a:pPr>
            <a:r>
              <a:rPr lang="ru-RU" b="1" dirty="0" smtClean="0"/>
              <a:t>Образовательные</a:t>
            </a:r>
            <a:r>
              <a:rPr lang="ru-RU" dirty="0" smtClean="0"/>
              <a:t>:  </a:t>
            </a:r>
          </a:p>
          <a:p>
            <a:pPr lvl="0"/>
            <a:r>
              <a:rPr lang="ru-RU" dirty="0" smtClean="0"/>
              <a:t>сформировать представление о целостности географической оболочки</a:t>
            </a:r>
          </a:p>
          <a:p>
            <a:pPr lvl="0"/>
            <a:r>
              <a:rPr lang="ru-RU" dirty="0" smtClean="0"/>
              <a:t> объяснить различные процессы и явления с позиции главных свойств ГО</a:t>
            </a:r>
          </a:p>
          <a:p>
            <a:pPr lvl="0"/>
            <a:r>
              <a:rPr lang="ru-RU" dirty="0" smtClean="0"/>
              <a:t>познакомить  с понятиями среда обитания</a:t>
            </a:r>
          </a:p>
          <a:p>
            <a:pPr>
              <a:buNone/>
            </a:pPr>
            <a:r>
              <a:rPr lang="ru-RU" b="1" dirty="0" smtClean="0"/>
              <a:t>Воспитательная</a:t>
            </a:r>
            <a:r>
              <a:rPr lang="ru-RU" b="1" dirty="0" smtClean="0"/>
              <a:t>:</a:t>
            </a:r>
          </a:p>
          <a:p>
            <a:pPr lvl="0"/>
            <a:r>
              <a:rPr lang="ru-RU" dirty="0" smtClean="0"/>
              <a:t>формировать экологическое мировоззрение учащихся</a:t>
            </a:r>
          </a:p>
          <a:p>
            <a:pPr>
              <a:buNone/>
            </a:pPr>
            <a:r>
              <a:rPr lang="ru-RU" b="1" dirty="0" smtClean="0"/>
              <a:t>Развивающая: </a:t>
            </a:r>
          </a:p>
          <a:p>
            <a:pPr lvl="0"/>
            <a:r>
              <a:rPr lang="ru-RU" dirty="0" smtClean="0"/>
              <a:t>Создать условия для развития биолого-географического мышления, формирование познавательного интереса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85728"/>
            <a:ext cx="6929486" cy="2643198"/>
          </a:xfrm>
          <a:ln>
            <a:solidFill>
              <a:srgbClr val="FFFF00"/>
            </a:solidFill>
          </a:ln>
        </p:spPr>
        <p:txBody>
          <a:bodyPr>
            <a:prstTxWarp prst="textArchUp">
              <a:avLst>
                <a:gd name="adj" fmla="val 10804310"/>
              </a:avLst>
            </a:prstTxWarp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Географическая оболочка </a:t>
            </a: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уменьш3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214546" y="428604"/>
            <a:ext cx="4981581" cy="4169096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la_12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857364"/>
            <a:ext cx="4472944" cy="3578355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 descr="25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1928794" y="3398360"/>
            <a:ext cx="5236212" cy="345964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 descr="1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754606" y="2000240"/>
            <a:ext cx="4389394" cy="3284019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j043162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3240" y="2357430"/>
            <a:ext cx="2714644" cy="2714644"/>
          </a:xfrm>
          <a:prstGeom prst="rect">
            <a:avLst/>
          </a:prstGeom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3286116" y="1000108"/>
            <a:ext cx="2857520" cy="1207952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230977"/>
              </a:avLst>
            </a:prstTxWarp>
            <a:spAutoFit/>
          </a:bodyPr>
          <a:lstStyle/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Атмосфера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910" y="2428868"/>
            <a:ext cx="3301225" cy="1500198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256788"/>
              </a:avLst>
            </a:prstTxWarp>
            <a:spAutoFit/>
          </a:bodyPr>
          <a:lstStyle/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Гидросфера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 rot="21365471">
            <a:off x="2545781" y="4664400"/>
            <a:ext cx="4857784" cy="1500199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812950"/>
              </a:avLst>
            </a:prstTxWarp>
            <a:spAutoFit/>
          </a:bodyPr>
          <a:lstStyle/>
          <a:p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Литосфера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 rot="619235">
            <a:off x="6022415" y="2695836"/>
            <a:ext cx="3063659" cy="92333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Биосфера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i-main-pic" descr="Картинка 19 из 96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691680" y="4005063"/>
            <a:ext cx="47704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Гидросфера (жидкость)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pic>
        <p:nvPicPr>
          <p:cNvPr id="4" name="Прямоугольник 3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6113" y="2132857"/>
            <a:ext cx="4114800" cy="936104"/>
          </a:xfrm>
          <a:prstGeom prst="rect">
            <a:avLst/>
          </a:prstGeom>
          <a:noFill/>
        </p:spPr>
      </p:pic>
      <p:pic>
        <p:nvPicPr>
          <p:cNvPr id="6" name="Прямоугольник 5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86525" y="631329"/>
            <a:ext cx="2651125" cy="1933575"/>
          </a:xfrm>
          <a:prstGeom prst="rect">
            <a:avLst/>
          </a:prstGeom>
          <a:noFill/>
        </p:spPr>
      </p:pic>
      <p:pic>
        <p:nvPicPr>
          <p:cNvPr id="16389" name="Picture 4" descr="C:\Documents and Settings\никита\Local Settings\Temporary Internet Files\Content.IE5\4WLTTDVA\MC900361508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650" y="0"/>
            <a:ext cx="2303463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Прямоугольник 9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62213" y="115888"/>
            <a:ext cx="4194175" cy="1008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C:\Documents and Settings\никита\Local Settings\Temporary Internet Files\Content.IE5\4WLTTDVA\MC90044040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188913"/>
            <a:ext cx="8636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3" descr="C:\Documents and Settings\никита\Local Settings\Temporary Internet Files\Content.IE5\M7CEAG26\MC90023363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7988" y="5805488"/>
            <a:ext cx="1217612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987824" y="1412777"/>
            <a:ext cx="29284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тропосфера</a:t>
            </a:r>
          </a:p>
        </p:txBody>
      </p:sp>
      <p:pic>
        <p:nvPicPr>
          <p:cNvPr id="6" name="Прямоугольник 5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3100" y="4243388"/>
            <a:ext cx="2730500" cy="77311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1521" y="2967335"/>
            <a:ext cx="2808311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гидросфера</a:t>
            </a:r>
          </a:p>
        </p:txBody>
      </p:sp>
      <p:pic>
        <p:nvPicPr>
          <p:cNvPr id="8" name="Прямоугольник 7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61125" y="2876550"/>
            <a:ext cx="2298700" cy="684213"/>
          </a:xfrm>
          <a:prstGeom prst="rect">
            <a:avLst/>
          </a:prstGeom>
          <a:noFill/>
        </p:spPr>
      </p:pic>
      <p:cxnSp>
        <p:nvCxnSpPr>
          <p:cNvPr id="10" name="Прямая со стрелкой 9"/>
          <p:cNvCxnSpPr>
            <a:stCxn id="1026" idx="1"/>
            <a:endCxn id="7" idx="0"/>
          </p:cNvCxnSpPr>
          <p:nvPr/>
        </p:nvCxnSpPr>
        <p:spPr>
          <a:xfrm rot="10800000" flipV="1">
            <a:off x="1655763" y="692150"/>
            <a:ext cx="2700337" cy="2274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219700" y="836613"/>
            <a:ext cx="2305050" cy="2232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3168650" y="2744788"/>
            <a:ext cx="295116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195513" y="3716338"/>
            <a:ext cx="1223962" cy="10810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 flipH="1" flipV="1">
            <a:off x="6084888" y="3573463"/>
            <a:ext cx="1150937" cy="115093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3023394" y="3248819"/>
            <a:ext cx="2160587" cy="7302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5219700" y="2060575"/>
            <a:ext cx="1223963" cy="10810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2700338" y="2133600"/>
            <a:ext cx="1150937" cy="10080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5364163" y="4076700"/>
            <a:ext cx="2160587" cy="1701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4139406" y="5372894"/>
            <a:ext cx="7207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7172" name="Picture 5" descr="Картинка 2 из 22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0813"/>
            <a:ext cx="9144000" cy="670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/>
              <a:t>Географическая </a:t>
            </a:r>
            <a:r>
              <a:rPr lang="ru-RU" dirty="0"/>
              <a:t>оболочка</a:t>
            </a:r>
          </a:p>
        </p:txBody>
      </p:sp>
      <p:sp>
        <p:nvSpPr>
          <p:cNvPr id="571395" name="Rectangle 3"/>
          <p:cNvSpPr>
            <a:spLocks noChangeArrowheads="1"/>
          </p:cNvSpPr>
          <p:nvPr/>
        </p:nvSpPr>
        <p:spPr bwMode="auto">
          <a:xfrm>
            <a:off x="5900718" y="5000636"/>
            <a:ext cx="2819392" cy="1052522"/>
          </a:xfrm>
          <a:prstGeom prst="rect">
            <a:avLst/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800" dirty="0" smtClean="0"/>
              <a:t>Вся  биосфера</a:t>
            </a:r>
            <a:endParaRPr lang="ru-RU" sz="2800" dirty="0"/>
          </a:p>
        </p:txBody>
      </p:sp>
      <p:sp>
        <p:nvSpPr>
          <p:cNvPr id="571396" name="Rectangle 4"/>
          <p:cNvSpPr>
            <a:spLocks noChangeArrowheads="1"/>
          </p:cNvSpPr>
          <p:nvPr/>
        </p:nvSpPr>
        <p:spPr bwMode="auto">
          <a:xfrm>
            <a:off x="533344" y="5000636"/>
            <a:ext cx="3071834" cy="10525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800" dirty="0"/>
              <a:t>Вся гидросфера</a:t>
            </a:r>
          </a:p>
        </p:txBody>
      </p:sp>
      <p:sp>
        <p:nvSpPr>
          <p:cNvPr id="571397" name="Rectangle 5"/>
          <p:cNvSpPr>
            <a:spLocks noChangeArrowheads="1"/>
          </p:cNvSpPr>
          <p:nvPr/>
        </p:nvSpPr>
        <p:spPr bwMode="auto">
          <a:xfrm>
            <a:off x="5786446" y="2071678"/>
            <a:ext cx="2819392" cy="105252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2800" dirty="0"/>
              <a:t>Верхняя часть</a:t>
            </a:r>
          </a:p>
          <a:p>
            <a:pPr algn="ctr"/>
            <a:r>
              <a:rPr lang="ru-RU" sz="2800" dirty="0"/>
              <a:t>литосферы</a:t>
            </a:r>
          </a:p>
        </p:txBody>
      </p:sp>
      <p:sp>
        <p:nvSpPr>
          <p:cNvPr id="571398" name="Rectangle 6"/>
          <p:cNvSpPr>
            <a:spLocks noChangeArrowheads="1"/>
          </p:cNvSpPr>
          <p:nvPr/>
        </p:nvSpPr>
        <p:spPr bwMode="auto">
          <a:xfrm>
            <a:off x="571472" y="2071678"/>
            <a:ext cx="3071834" cy="105252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800"/>
              <a:t>Нижняя часть</a:t>
            </a:r>
          </a:p>
          <a:p>
            <a:pPr algn="ctr"/>
            <a:r>
              <a:rPr lang="ru-RU" sz="2800"/>
              <a:t>атмосферы</a:t>
            </a:r>
          </a:p>
        </p:txBody>
      </p:sp>
      <p:cxnSp>
        <p:nvCxnSpPr>
          <p:cNvPr id="15" name="Прямая со стрелкой 14"/>
          <p:cNvCxnSpPr>
            <a:stCxn id="571398" idx="3"/>
            <a:endCxn id="571397" idx="1"/>
          </p:cNvCxnSpPr>
          <p:nvPr/>
        </p:nvCxnSpPr>
        <p:spPr>
          <a:xfrm>
            <a:off x="3643306" y="2597939"/>
            <a:ext cx="2143140" cy="1588"/>
          </a:xfrm>
          <a:prstGeom prst="straightConnector1">
            <a:avLst/>
          </a:prstGeom>
          <a:ln w="76200">
            <a:solidFill>
              <a:srgbClr val="FFFF00"/>
            </a:solidFill>
            <a:headEnd type="arrow"/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71396" idx="3"/>
            <a:endCxn id="571395" idx="1"/>
          </p:cNvCxnSpPr>
          <p:nvPr/>
        </p:nvCxnSpPr>
        <p:spPr>
          <a:xfrm>
            <a:off x="3605178" y="5526897"/>
            <a:ext cx="2295540" cy="1588"/>
          </a:xfrm>
          <a:prstGeom prst="straightConnector1">
            <a:avLst/>
          </a:prstGeom>
          <a:ln w="76200">
            <a:solidFill>
              <a:srgbClr val="FFFF00"/>
            </a:solidFill>
            <a:headEnd type="arrow"/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571398" idx="2"/>
            <a:endCxn id="571396" idx="0"/>
          </p:cNvCxnSpPr>
          <p:nvPr/>
        </p:nvCxnSpPr>
        <p:spPr>
          <a:xfrm rot="5400000">
            <a:off x="1150107" y="4043354"/>
            <a:ext cx="1876436" cy="38128"/>
          </a:xfrm>
          <a:prstGeom prst="straightConnector1">
            <a:avLst/>
          </a:prstGeom>
          <a:ln w="76200">
            <a:solidFill>
              <a:srgbClr val="FFFF00"/>
            </a:solidFill>
            <a:headEnd type="arrow"/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571397" idx="2"/>
            <a:endCxn id="571395" idx="0"/>
          </p:cNvCxnSpPr>
          <p:nvPr/>
        </p:nvCxnSpPr>
        <p:spPr>
          <a:xfrm rot="16200000" flipH="1">
            <a:off x="6315060" y="4005282"/>
            <a:ext cx="1876436" cy="114272"/>
          </a:xfrm>
          <a:prstGeom prst="straightConnector1">
            <a:avLst/>
          </a:prstGeom>
          <a:ln w="76200">
            <a:solidFill>
              <a:srgbClr val="FFFF00"/>
            </a:solidFill>
            <a:headEnd type="arrow"/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3571868" y="3143248"/>
            <a:ext cx="2214578" cy="1857388"/>
          </a:xfrm>
          <a:prstGeom prst="straightConnector1">
            <a:avLst/>
          </a:prstGeom>
          <a:ln w="76200">
            <a:solidFill>
              <a:srgbClr val="FFFF00"/>
            </a:solidFill>
            <a:headEnd type="arrow"/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643306" y="3143248"/>
            <a:ext cx="2286016" cy="1857388"/>
          </a:xfrm>
          <a:prstGeom prst="straightConnector1">
            <a:avLst/>
          </a:prstGeom>
          <a:ln w="76200">
            <a:solidFill>
              <a:srgbClr val="FFFF00"/>
            </a:solidFill>
            <a:headEnd type="arrow"/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1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1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1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1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1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1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1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1394" grpId="0" animBg="1"/>
      <p:bldP spid="571395" grpId="0" animBg="1"/>
      <p:bldP spid="571396" grpId="0" animBg="1"/>
      <p:bldP spid="571397" grpId="0" animBg="1"/>
      <p:bldP spid="57139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i-main-pic" descr="Картинка 7 из 1360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33375"/>
            <a:ext cx="8207375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Прямоугольник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8900" y="2176463"/>
            <a:ext cx="1019175" cy="1779587"/>
          </a:xfrm>
          <a:prstGeom prst="rect">
            <a:avLst/>
          </a:prstGeom>
          <a:noFill/>
        </p:spPr>
      </p:pic>
      <p:pic>
        <p:nvPicPr>
          <p:cNvPr id="4" name="Прямоугольник 3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0588" y="1225550"/>
            <a:ext cx="742950" cy="1462088"/>
          </a:xfrm>
          <a:prstGeom prst="rect">
            <a:avLst/>
          </a:prstGeom>
          <a:noFill/>
        </p:spPr>
      </p:pic>
      <p:pic>
        <p:nvPicPr>
          <p:cNvPr id="5" name="Прямоугольник 4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1047750"/>
            <a:ext cx="542925" cy="1598613"/>
          </a:xfrm>
          <a:prstGeom prst="rect">
            <a:avLst/>
          </a:prstGeom>
          <a:noFill/>
        </p:spPr>
      </p:pic>
      <p:pic>
        <p:nvPicPr>
          <p:cNvPr id="6" name="Прямоугольник 5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1047750"/>
            <a:ext cx="1133475" cy="1628775"/>
          </a:xfrm>
          <a:prstGeom prst="rect">
            <a:avLst/>
          </a:prstGeom>
          <a:noFill/>
        </p:spPr>
      </p:pic>
      <p:pic>
        <p:nvPicPr>
          <p:cNvPr id="7" name="Прямоугольник 6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09875" y="1712913"/>
            <a:ext cx="1500188" cy="1884362"/>
          </a:xfrm>
          <a:prstGeom prst="rect">
            <a:avLst/>
          </a:prstGeom>
          <a:noFill/>
        </p:spPr>
      </p:pic>
      <p:cxnSp>
        <p:nvCxnSpPr>
          <p:cNvPr id="9" name="Прямая соединительная линия 8"/>
          <p:cNvCxnSpPr/>
          <p:nvPr/>
        </p:nvCxnSpPr>
        <p:spPr>
          <a:xfrm rot="5400000">
            <a:off x="4968875" y="3897313"/>
            <a:ext cx="503237" cy="287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4212431" y="3285332"/>
            <a:ext cx="1655763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0" idx="1"/>
          </p:cNvCxnSpPr>
          <p:nvPr/>
        </p:nvCxnSpPr>
        <p:spPr>
          <a:xfrm rot="16200000" flipH="1">
            <a:off x="3547269" y="2567781"/>
            <a:ext cx="1584325" cy="1444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16200000" flipH="1">
            <a:off x="3671888" y="3392487"/>
            <a:ext cx="1296988" cy="360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3635375" y="3644900"/>
            <a:ext cx="936625" cy="504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Прямоугольник 18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81413" y="4095750"/>
            <a:ext cx="1768475" cy="1152525"/>
          </a:xfrm>
          <a:prstGeom prst="rect">
            <a:avLst/>
          </a:prstGeom>
          <a:noFill/>
        </p:spPr>
      </p:pic>
      <p:pic>
        <p:nvPicPr>
          <p:cNvPr id="20" name="Прямоугольник 19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0525" y="5662613"/>
            <a:ext cx="8315325" cy="9096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0"/>
            <a:ext cx="8158162" cy="642918"/>
          </a:xfr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Схема природного комплекса</a:t>
            </a:r>
          </a:p>
        </p:txBody>
      </p:sp>
      <p:sp>
        <p:nvSpPr>
          <p:cNvPr id="565277" name="Oval 29"/>
          <p:cNvSpPr>
            <a:spLocks noChangeArrowheads="1"/>
          </p:cNvSpPr>
          <p:nvPr/>
        </p:nvSpPr>
        <p:spPr bwMode="auto">
          <a:xfrm>
            <a:off x="5000628" y="571480"/>
            <a:ext cx="2162204" cy="2100298"/>
          </a:xfrm>
          <a:prstGeom prst="ellipse">
            <a:avLst/>
          </a:prstGeom>
          <a:blipFill>
            <a:blip r:embed="rId2" cstate="email"/>
            <a:stretch>
              <a:fillRect/>
            </a:stretch>
          </a:blip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565278" name="Oval 30"/>
          <p:cNvSpPr>
            <a:spLocks noChangeArrowheads="1"/>
          </p:cNvSpPr>
          <p:nvPr/>
        </p:nvSpPr>
        <p:spPr bwMode="auto">
          <a:xfrm>
            <a:off x="6072198" y="2786058"/>
            <a:ext cx="2162204" cy="2100298"/>
          </a:xfrm>
          <a:prstGeom prst="ellipse">
            <a:avLst/>
          </a:prstGeom>
          <a:blipFill>
            <a:blip r:embed="rId3" cstate="email"/>
            <a:stretch>
              <a:fillRect/>
            </a:stretch>
          </a:blip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5279" name="Oval 31"/>
          <p:cNvSpPr>
            <a:spLocks noChangeArrowheads="1"/>
          </p:cNvSpPr>
          <p:nvPr/>
        </p:nvSpPr>
        <p:spPr bwMode="auto">
          <a:xfrm>
            <a:off x="4714876" y="4757702"/>
            <a:ext cx="2162204" cy="2100298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5281" name="Oval 33"/>
          <p:cNvSpPr>
            <a:spLocks noChangeArrowheads="1"/>
          </p:cNvSpPr>
          <p:nvPr/>
        </p:nvSpPr>
        <p:spPr bwMode="auto">
          <a:xfrm>
            <a:off x="2071670" y="4757702"/>
            <a:ext cx="2162204" cy="2100298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5282" name="Oval 34"/>
          <p:cNvSpPr>
            <a:spLocks noChangeArrowheads="1"/>
          </p:cNvSpPr>
          <p:nvPr/>
        </p:nvSpPr>
        <p:spPr bwMode="auto">
          <a:xfrm>
            <a:off x="500034" y="2857496"/>
            <a:ext cx="2162204" cy="2100298"/>
          </a:xfrm>
          <a:prstGeom prst="ellipse">
            <a:avLst/>
          </a:prstGeom>
          <a:blipFill>
            <a:blip r:embed="rId6" cstate="email"/>
            <a:stretch>
              <a:fillRect/>
            </a:stretch>
          </a:blip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5283" name="Oval 35"/>
          <p:cNvSpPr>
            <a:spLocks noChangeArrowheads="1"/>
          </p:cNvSpPr>
          <p:nvPr/>
        </p:nvSpPr>
        <p:spPr bwMode="auto">
          <a:xfrm>
            <a:off x="1714480" y="642918"/>
            <a:ext cx="2162204" cy="2100298"/>
          </a:xfrm>
          <a:prstGeom prst="ellipse">
            <a:avLst/>
          </a:prstGeom>
          <a:blipFill>
            <a:blip r:embed="rId7" cstate="email"/>
            <a:stretch>
              <a:fillRect/>
            </a:stretch>
          </a:blip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65284" name="Text Box 36"/>
          <p:cNvSpPr txBox="1">
            <a:spLocks noChangeArrowheads="1"/>
          </p:cNvSpPr>
          <p:nvPr/>
        </p:nvSpPr>
        <p:spPr bwMode="auto">
          <a:xfrm>
            <a:off x="7286644" y="1928802"/>
            <a:ext cx="10558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Климат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5285" name="Text Box 37"/>
          <p:cNvSpPr txBox="1">
            <a:spLocks noChangeArrowheads="1"/>
          </p:cNvSpPr>
          <p:nvPr/>
        </p:nvSpPr>
        <p:spPr bwMode="auto">
          <a:xfrm>
            <a:off x="8215338" y="4357694"/>
            <a:ext cx="8266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оды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5286" name="Text Box 38"/>
          <p:cNvSpPr txBox="1">
            <a:spLocks noChangeArrowheads="1"/>
          </p:cNvSpPr>
          <p:nvPr/>
        </p:nvSpPr>
        <p:spPr bwMode="auto">
          <a:xfrm>
            <a:off x="6975475" y="5715016"/>
            <a:ext cx="19522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Животный мир</a:t>
            </a:r>
          </a:p>
        </p:txBody>
      </p:sp>
      <p:sp>
        <p:nvSpPr>
          <p:cNvPr id="565288" name="Text Box 40"/>
          <p:cNvSpPr txBox="1">
            <a:spLocks noChangeArrowheads="1"/>
          </p:cNvSpPr>
          <p:nvPr/>
        </p:nvSpPr>
        <p:spPr bwMode="auto">
          <a:xfrm>
            <a:off x="1524000" y="5410200"/>
            <a:ext cx="1082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65289" name="Text Box 41"/>
          <p:cNvSpPr txBox="1">
            <a:spLocks noChangeArrowheads="1"/>
          </p:cNvSpPr>
          <p:nvPr/>
        </p:nvSpPr>
        <p:spPr bwMode="auto">
          <a:xfrm>
            <a:off x="1142976" y="6215082"/>
            <a:ext cx="11156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Почвы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5290" name="Text Box 42"/>
          <p:cNvSpPr txBox="1">
            <a:spLocks noChangeArrowheads="1"/>
          </p:cNvSpPr>
          <p:nvPr/>
        </p:nvSpPr>
        <p:spPr bwMode="auto">
          <a:xfrm>
            <a:off x="0" y="4857760"/>
            <a:ext cx="22256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Растительный</a:t>
            </a:r>
          </a:p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</a:t>
            </a:r>
          </a:p>
        </p:txBody>
      </p:sp>
      <p:sp>
        <p:nvSpPr>
          <p:cNvPr id="565291" name="Text Box 43"/>
          <p:cNvSpPr txBox="1">
            <a:spLocks noChangeArrowheads="1"/>
          </p:cNvSpPr>
          <p:nvPr/>
        </p:nvSpPr>
        <p:spPr bwMode="auto">
          <a:xfrm>
            <a:off x="142845" y="1142984"/>
            <a:ext cx="157163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Рельеф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горные</a:t>
            </a: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породы</a:t>
            </a:r>
          </a:p>
        </p:txBody>
      </p:sp>
      <p:sp>
        <p:nvSpPr>
          <p:cNvPr id="565297" name="Line 49"/>
          <p:cNvSpPr>
            <a:spLocks noChangeShapeType="1"/>
          </p:cNvSpPr>
          <p:nvPr/>
        </p:nvSpPr>
        <p:spPr bwMode="auto">
          <a:xfrm flipV="1">
            <a:off x="2143108" y="2643182"/>
            <a:ext cx="214314" cy="35719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298" name="Line 50"/>
          <p:cNvSpPr>
            <a:spLocks noChangeShapeType="1"/>
          </p:cNvSpPr>
          <p:nvPr/>
        </p:nvSpPr>
        <p:spPr bwMode="auto">
          <a:xfrm>
            <a:off x="2571735" y="4357695"/>
            <a:ext cx="357191" cy="42862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299" name="Line 51"/>
          <p:cNvSpPr>
            <a:spLocks noChangeShapeType="1"/>
          </p:cNvSpPr>
          <p:nvPr/>
        </p:nvSpPr>
        <p:spPr bwMode="auto">
          <a:xfrm>
            <a:off x="4071935" y="5214950"/>
            <a:ext cx="857256" cy="714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0" name="Line 52"/>
          <p:cNvSpPr>
            <a:spLocks noChangeShapeType="1"/>
          </p:cNvSpPr>
          <p:nvPr/>
        </p:nvSpPr>
        <p:spPr bwMode="auto">
          <a:xfrm flipV="1">
            <a:off x="5391135" y="3749905"/>
            <a:ext cx="617773" cy="113093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1" name="Line 53"/>
          <p:cNvSpPr>
            <a:spLocks noChangeShapeType="1"/>
          </p:cNvSpPr>
          <p:nvPr/>
        </p:nvSpPr>
        <p:spPr bwMode="auto">
          <a:xfrm flipH="1" flipV="1">
            <a:off x="6000758" y="2714620"/>
            <a:ext cx="285753" cy="500066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2" name="Line 54"/>
          <p:cNvSpPr>
            <a:spLocks noChangeShapeType="1"/>
          </p:cNvSpPr>
          <p:nvPr/>
        </p:nvSpPr>
        <p:spPr bwMode="auto">
          <a:xfrm>
            <a:off x="3857620" y="1428736"/>
            <a:ext cx="1235545" cy="62229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3" name="Line 55"/>
          <p:cNvSpPr>
            <a:spLocks noChangeShapeType="1"/>
          </p:cNvSpPr>
          <p:nvPr/>
        </p:nvSpPr>
        <p:spPr bwMode="auto">
          <a:xfrm flipV="1">
            <a:off x="2643175" y="3643314"/>
            <a:ext cx="3357586" cy="142876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4" name="Line 56"/>
          <p:cNvSpPr>
            <a:spLocks noChangeShapeType="1"/>
          </p:cNvSpPr>
          <p:nvPr/>
        </p:nvSpPr>
        <p:spPr bwMode="auto">
          <a:xfrm flipV="1">
            <a:off x="2571737" y="2428866"/>
            <a:ext cx="2857520" cy="1357323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5" name="Line 57"/>
          <p:cNvSpPr>
            <a:spLocks noChangeShapeType="1"/>
          </p:cNvSpPr>
          <p:nvPr/>
        </p:nvSpPr>
        <p:spPr bwMode="auto">
          <a:xfrm>
            <a:off x="2643174" y="3857629"/>
            <a:ext cx="2500330" cy="107157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6" name="Line 58"/>
          <p:cNvSpPr>
            <a:spLocks noChangeShapeType="1"/>
          </p:cNvSpPr>
          <p:nvPr/>
        </p:nvSpPr>
        <p:spPr bwMode="auto">
          <a:xfrm flipV="1">
            <a:off x="3571867" y="3714752"/>
            <a:ext cx="2500331" cy="114300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07" name="Line 59"/>
          <p:cNvSpPr>
            <a:spLocks noChangeShapeType="1"/>
          </p:cNvSpPr>
          <p:nvPr/>
        </p:nvSpPr>
        <p:spPr bwMode="auto">
          <a:xfrm flipV="1">
            <a:off x="3571867" y="2500306"/>
            <a:ext cx="1857389" cy="2286016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10" name="Line 62"/>
          <p:cNvSpPr>
            <a:spLocks noChangeShapeType="1"/>
          </p:cNvSpPr>
          <p:nvPr/>
        </p:nvSpPr>
        <p:spPr bwMode="auto">
          <a:xfrm flipH="1" flipV="1">
            <a:off x="3500430" y="2500306"/>
            <a:ext cx="71438" cy="2286016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11" name="Line 63"/>
          <p:cNvSpPr>
            <a:spLocks noChangeShapeType="1"/>
          </p:cNvSpPr>
          <p:nvPr/>
        </p:nvSpPr>
        <p:spPr bwMode="auto">
          <a:xfrm flipV="1">
            <a:off x="5286380" y="2571744"/>
            <a:ext cx="142876" cy="2286016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12" name="Line 64"/>
          <p:cNvSpPr>
            <a:spLocks noChangeShapeType="1"/>
          </p:cNvSpPr>
          <p:nvPr/>
        </p:nvSpPr>
        <p:spPr bwMode="auto">
          <a:xfrm flipH="1" flipV="1">
            <a:off x="3571867" y="2428868"/>
            <a:ext cx="1714512" cy="250033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  <p:sp>
        <p:nvSpPr>
          <p:cNvPr id="565313" name="Line 65"/>
          <p:cNvSpPr>
            <a:spLocks noChangeShapeType="1"/>
          </p:cNvSpPr>
          <p:nvPr/>
        </p:nvSpPr>
        <p:spPr bwMode="auto">
          <a:xfrm flipH="1" flipV="1">
            <a:off x="3643304" y="2357428"/>
            <a:ext cx="2428893" cy="128588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5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5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5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5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5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5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5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5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5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65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5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5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5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5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5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5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5652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565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565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5652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565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565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5652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565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565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5652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565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565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5" dur="80"/>
                                        <p:tgtEl>
                                          <p:spTgt spid="5652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6" dur="80"/>
                                        <p:tgtEl>
                                          <p:spTgt spid="565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80"/>
                                        <p:tgtEl>
                                          <p:spTgt spid="565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2" dur="80"/>
                                        <p:tgtEl>
                                          <p:spTgt spid="5652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3" dur="80"/>
                                        <p:tgtEl>
                                          <p:spTgt spid="565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80"/>
                                        <p:tgtEl>
                                          <p:spTgt spid="565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6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6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56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56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56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56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6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56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56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56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56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65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65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565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565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77" grpId="0" animBg="1"/>
      <p:bldP spid="565278" grpId="0" animBg="1"/>
      <p:bldP spid="565279" grpId="0" animBg="1"/>
      <p:bldP spid="565281" grpId="0" animBg="1"/>
      <p:bldP spid="565282" grpId="0" animBg="1"/>
      <p:bldP spid="565283" grpId="0" animBg="1"/>
      <p:bldP spid="565284" grpId="0"/>
      <p:bldP spid="565285" grpId="0"/>
      <p:bldP spid="565286" grpId="0"/>
      <p:bldP spid="565289" grpId="0"/>
      <p:bldP spid="565290" grpId="0"/>
      <p:bldP spid="565291" grpId="0"/>
      <p:bldP spid="565297" grpId="0" animBg="1"/>
      <p:bldP spid="565298" grpId="0" animBg="1"/>
      <p:bldP spid="565299" grpId="0" animBg="1"/>
      <p:bldP spid="565300" grpId="0" animBg="1"/>
      <p:bldP spid="565301" grpId="0" animBg="1"/>
      <p:bldP spid="565302" grpId="0" animBg="1"/>
      <p:bldP spid="565303" grpId="0" animBg="1"/>
      <p:bldP spid="565304" grpId="0" animBg="1"/>
      <p:bldP spid="565305" grpId="0" animBg="1"/>
      <p:bldP spid="565306" grpId="0" animBg="1"/>
      <p:bldP spid="565307" grpId="0" animBg="1"/>
      <p:bldP spid="565310" grpId="0" animBg="1"/>
      <p:bldP spid="565311" grpId="0" animBg="1"/>
      <p:bldP spid="565312" grpId="0" animBg="1"/>
      <p:bldP spid="5653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20" y="304800"/>
            <a:ext cx="8429684" cy="838200"/>
          </a:xfr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Природный 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 (ПК)</a:t>
            </a:r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4233" name="Text Box 9"/>
          <p:cNvSpPr txBox="1">
            <a:spLocks noChangeArrowheads="1"/>
          </p:cNvSpPr>
          <p:nvPr/>
        </p:nvSpPr>
        <p:spPr bwMode="auto">
          <a:xfrm>
            <a:off x="285720" y="1357298"/>
            <a:ext cx="8501122" cy="46166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«Комплекс»-в переводе с латинского означает «сочетание».</a:t>
            </a:r>
          </a:p>
        </p:txBody>
      </p:sp>
      <p:sp>
        <p:nvSpPr>
          <p:cNvPr id="564234" name="Text Box 10"/>
          <p:cNvSpPr txBox="1">
            <a:spLocks noChangeArrowheads="1"/>
          </p:cNvSpPr>
          <p:nvPr/>
        </p:nvSpPr>
        <p:spPr bwMode="auto">
          <a:xfrm>
            <a:off x="285720" y="2000240"/>
            <a:ext cx="8488563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ПК – это закономерное сочетание компонентов природы: горных пород, воздуха, вод, растений, животных и почв на определённой территории</a:t>
            </a:r>
            <a:endParaRPr lang="ru-RU" sz="2400" dirty="0"/>
          </a:p>
        </p:txBody>
      </p:sp>
      <p:sp>
        <p:nvSpPr>
          <p:cNvPr id="564235" name="Text Box 11"/>
          <p:cNvSpPr txBox="1">
            <a:spLocks noChangeArrowheads="1"/>
          </p:cNvSpPr>
          <p:nvPr/>
        </p:nvSpPr>
        <p:spPr bwMode="auto">
          <a:xfrm>
            <a:off x="285720" y="3429000"/>
            <a:ext cx="8497917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/>
              <a:t>«Компонент»-в переводе с латинского означает «составная </a:t>
            </a:r>
            <a:r>
              <a:rPr lang="ru-RU" sz="2400" dirty="0" smtClean="0"/>
              <a:t>часть целого</a:t>
            </a:r>
            <a:r>
              <a:rPr lang="ru-RU" sz="2400" dirty="0"/>
              <a:t>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58" y="4714884"/>
            <a:ext cx="8429684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 изменении одного компонента  природного </a:t>
            </a:r>
          </a:p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комплекса изменяется весь природный комплекс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64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56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64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64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564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64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64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564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64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64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2000"/>
                                        <p:tgtEl>
                                          <p:spTgt spid="564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26" grpId="0" animBg="1"/>
      <p:bldP spid="564233" grpId="0" animBg="1"/>
      <p:bldP spid="564234" grpId="0" animBg="1"/>
      <p:bldP spid="56423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xa\Desktop\i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932040" cy="2780929"/>
          </a:xfrm>
          <a:prstGeom prst="rect">
            <a:avLst/>
          </a:prstGeom>
          <a:noFill/>
        </p:spPr>
      </p:pic>
      <p:pic>
        <p:nvPicPr>
          <p:cNvPr id="1027" name="Picture 3" descr="C:\Users\Toxa\Desktop\mountains_209-1280x7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0"/>
            <a:ext cx="4139952" cy="2780928"/>
          </a:xfrm>
          <a:prstGeom prst="rect">
            <a:avLst/>
          </a:prstGeom>
          <a:noFill/>
        </p:spPr>
      </p:pic>
      <p:pic>
        <p:nvPicPr>
          <p:cNvPr id="1028" name="Picture 4" descr="C:\Users\Toxa\Desktop\4365937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852936"/>
            <a:ext cx="4769074" cy="3648814"/>
          </a:xfrm>
          <a:prstGeom prst="rect">
            <a:avLst/>
          </a:prstGeom>
          <a:noFill/>
        </p:spPr>
      </p:pic>
      <p:pic>
        <p:nvPicPr>
          <p:cNvPr id="1029" name="Picture 5" descr="C:\Users\Toxa\Desktop\sumatoha_pod_vodoy-1280x7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2708920"/>
            <a:ext cx="4355976" cy="3888432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51520" y="2690336"/>
            <a:ext cx="87849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Биогеография – это наука, изучающая </a:t>
            </a:r>
            <a:r>
              <a:rPr lang="ru-RU" sz="40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зако¬номерности</a:t>
            </a:r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географического распространения растений, животных и микроорганизмов, а также их объединений - биоценозов.</a:t>
            </a:r>
            <a:endParaRPr lang="ru-RU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Среды жизни растений </a:t>
            </a:r>
          </a:p>
        </p:txBody>
      </p:sp>
      <p:grpSp>
        <p:nvGrpSpPr>
          <p:cNvPr id="3" name="Группа 11"/>
          <p:cNvGrpSpPr>
            <a:grpSpLocks/>
          </p:cNvGrpSpPr>
          <p:nvPr/>
        </p:nvGrpSpPr>
        <p:grpSpPr bwMode="auto">
          <a:xfrm>
            <a:off x="6011863" y="2636838"/>
            <a:ext cx="2447925" cy="2520950"/>
            <a:chOff x="251520" y="1196752"/>
            <a:chExt cx="2448272" cy="2520280"/>
          </a:xfrm>
        </p:grpSpPr>
        <p:pic>
          <p:nvPicPr>
            <p:cNvPr id="13316" name="Picture 4" descr="http://s49.radikal.ru/i125/1109/ed/f3583222cac5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2967" y="2060122"/>
              <a:ext cx="2305377" cy="165691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Скругленный прямоугольник 7"/>
            <p:cNvSpPr/>
            <p:nvPr/>
          </p:nvSpPr>
          <p:spPr>
            <a:xfrm>
              <a:off x="251520" y="1196752"/>
              <a:ext cx="2448272" cy="792088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Наземно-воздушная</a:t>
              </a:r>
            </a:p>
          </p:txBody>
        </p:sp>
      </p:grpSp>
      <p:grpSp>
        <p:nvGrpSpPr>
          <p:cNvPr id="4" name="Группа 14"/>
          <p:cNvGrpSpPr>
            <a:grpSpLocks/>
          </p:cNvGrpSpPr>
          <p:nvPr/>
        </p:nvGrpSpPr>
        <p:grpSpPr bwMode="auto">
          <a:xfrm>
            <a:off x="3203575" y="4149725"/>
            <a:ext cx="2447925" cy="2519363"/>
            <a:chOff x="6372200" y="4077072"/>
            <a:chExt cx="2448272" cy="2520280"/>
          </a:xfrm>
        </p:grpSpPr>
        <p:pic>
          <p:nvPicPr>
            <p:cNvPr id="13318" name="Picture 6" descr="http://www.homecveti.ru/wp-content/uploads/2012/01/germination-seeds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43648" y="4940986"/>
              <a:ext cx="2305377" cy="16563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Скругленный прямоугольник 8"/>
            <p:cNvSpPr/>
            <p:nvPr/>
          </p:nvSpPr>
          <p:spPr>
            <a:xfrm>
              <a:off x="6372200" y="4077072"/>
              <a:ext cx="2448272" cy="792088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Почвенная </a:t>
              </a:r>
            </a:p>
          </p:txBody>
        </p:sp>
      </p:grp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107505" y="2492375"/>
            <a:ext cx="2592834" cy="2570163"/>
            <a:chOff x="468313" y="4149080"/>
            <a:chExt cx="2591520" cy="2569246"/>
          </a:xfrm>
        </p:grpSpPr>
        <p:pic>
          <p:nvPicPr>
            <p:cNvPr id="13320" name="Picture 8" descr="http://de.shram.kiev.ua/img/health/images/stories/travnik/viscum_album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2962" y="5013959"/>
              <a:ext cx="2305468" cy="17043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Скругленный прямоугольник 9"/>
            <p:cNvSpPr/>
            <p:nvPr/>
          </p:nvSpPr>
          <p:spPr>
            <a:xfrm>
              <a:off x="468313" y="4149080"/>
              <a:ext cx="2591520" cy="792088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5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Организменная</a:t>
              </a:r>
            </a:p>
          </p:txBody>
        </p:sp>
      </p:grpSp>
      <p:grpSp>
        <p:nvGrpSpPr>
          <p:cNvPr id="6" name="Группа 12"/>
          <p:cNvGrpSpPr>
            <a:grpSpLocks/>
          </p:cNvGrpSpPr>
          <p:nvPr/>
        </p:nvGrpSpPr>
        <p:grpSpPr bwMode="auto">
          <a:xfrm>
            <a:off x="3132138" y="1268413"/>
            <a:ext cx="2447925" cy="2520950"/>
            <a:chOff x="4499992" y="1196752"/>
            <a:chExt cx="2448272" cy="2520280"/>
          </a:xfrm>
        </p:grpSpPr>
        <p:pic>
          <p:nvPicPr>
            <p:cNvPr id="13314" name="Picture 2" descr="http://klubkrasoti.ru/content/image/39(13)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1439" y="2060122"/>
              <a:ext cx="2305377" cy="165691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Скругленный прямоугольник 10"/>
            <p:cNvSpPr/>
            <p:nvPr/>
          </p:nvSpPr>
          <p:spPr>
            <a:xfrm>
              <a:off x="4499992" y="1196752"/>
              <a:ext cx="2448272" cy="792088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Водная</a:t>
              </a:r>
              <a:r>
                <a:rPr lang="ru-RU" sz="3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Среды жизни и их обитатели</a:t>
            </a:r>
            <a:endParaRPr lang="ru-RU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Содержимое 5" descr="http://festival.1september.ru/articles/515724/img1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412875"/>
            <a:ext cx="8353425" cy="44640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Водная среда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FFFF00">
              <a:alpha val="25098"/>
            </a:srgbClr>
          </a:solidFill>
        </p:spPr>
        <p:txBody>
          <a:bodyPr/>
          <a:lstStyle/>
          <a:p>
            <a:pPr eaLnBrk="1" hangingPunct="1"/>
            <a:r>
              <a:rPr lang="ru-RU" sz="3600" b="1" smtClean="0"/>
              <a:t>Наличие минеральных солей</a:t>
            </a:r>
          </a:p>
          <a:p>
            <a:pPr eaLnBrk="1" hangingPunct="1"/>
            <a:r>
              <a:rPr lang="ru-RU" sz="3600" b="1" smtClean="0"/>
              <a:t>Мало кислорода</a:t>
            </a:r>
          </a:p>
          <a:p>
            <a:pPr eaLnBrk="1" hangingPunct="1"/>
            <a:r>
              <a:rPr lang="ru-RU" sz="3600" b="1" smtClean="0"/>
              <a:t>Мало света</a:t>
            </a:r>
          </a:p>
          <a:p>
            <a:pPr eaLnBrk="1" hangingPunct="1"/>
            <a:r>
              <a:rPr lang="ru-RU" sz="3600" b="1" smtClean="0"/>
              <a:t>Нет резких перепадов температуры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628775"/>
            <a:ext cx="3208337" cy="489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029" name="Picture 5" descr="http://aqamir.ru/pic_plant/3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1750" y="1412875"/>
            <a:ext cx="3384550" cy="2538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031" name="Picture 7" descr="http://img1.liveinternet.ru/images/attach/c/1/61/530/61530558_1279115465_10097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1963" y="4143375"/>
            <a:ext cx="3384550" cy="2516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Наземно-воздушная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rgbClr val="FFFF00">
              <a:alpha val="25098"/>
            </a:srgbClr>
          </a:solidFill>
        </p:spPr>
        <p:txBody>
          <a:bodyPr/>
          <a:lstStyle/>
          <a:p>
            <a:pPr eaLnBrk="1" hangingPunct="1"/>
            <a:r>
              <a:rPr lang="ru-RU" sz="3600" b="1" smtClean="0"/>
              <a:t>Обилие воздуха</a:t>
            </a:r>
          </a:p>
          <a:p>
            <a:pPr eaLnBrk="1" hangingPunct="1"/>
            <a:r>
              <a:rPr lang="ru-RU" sz="3600" b="1" smtClean="0"/>
              <a:t>Много света</a:t>
            </a:r>
          </a:p>
          <a:p>
            <a:pPr eaLnBrk="1" hangingPunct="1"/>
            <a:r>
              <a:rPr lang="ru-RU" sz="3600" b="1" smtClean="0"/>
              <a:t>Большие колебания температуры</a:t>
            </a:r>
          </a:p>
          <a:p>
            <a:pPr eaLnBrk="1" hangingPunct="1"/>
            <a:r>
              <a:rPr lang="ru-RU" sz="3600" b="1" smtClean="0"/>
              <a:t>Большие колебания влажности</a:t>
            </a:r>
          </a:p>
          <a:p>
            <a:pPr eaLnBrk="1" hangingPunct="1"/>
            <a:r>
              <a:rPr lang="ru-RU" sz="3600" b="1" smtClean="0"/>
              <a:t>Большая роль ветра</a:t>
            </a:r>
          </a:p>
        </p:txBody>
      </p:sp>
      <p:pic>
        <p:nvPicPr>
          <p:cNvPr id="3074" name="Picture 2" descr="http://upload.wikimedia.org/wikipedia/commons/8/83/Socotra_dragon_t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1204913"/>
            <a:ext cx="3867150" cy="2649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076" name="Picture 4" descr="http://tr1.harunyahya.com/functions/thumb.php?image=http://207.44.240.34/Image/galeriler/Ic_Acici_Manzaralar/Ic_Acici_Manzaralar_1325667487327278.jpg&amp;width=6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438" y="4073525"/>
            <a:ext cx="3924300" cy="2581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078" name="Picture 6" descr="http://www.xa-xa.org/uploads/posts/2011-04/1303200544_57ef2b4034b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4064000"/>
            <a:ext cx="3960812" cy="2581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Почвенная 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863" y="1219200"/>
            <a:ext cx="8229600" cy="4525963"/>
          </a:xfrm>
          <a:solidFill>
            <a:srgbClr val="FFFF00">
              <a:alpha val="25098"/>
            </a:srgbClr>
          </a:solidFill>
        </p:spPr>
        <p:txBody>
          <a:bodyPr/>
          <a:lstStyle/>
          <a:p>
            <a:pPr eaLnBrk="1" hangingPunct="1"/>
            <a:r>
              <a:rPr lang="ru-RU" sz="3600" b="1" smtClean="0"/>
              <a:t>Нет света</a:t>
            </a:r>
          </a:p>
          <a:p>
            <a:pPr eaLnBrk="1" hangingPunct="1"/>
            <a:r>
              <a:rPr lang="ru-RU" sz="3600" b="1" smtClean="0"/>
              <a:t>Небольшие перепады температуры и влажности в течении суток</a:t>
            </a:r>
          </a:p>
          <a:p>
            <a:pPr eaLnBrk="1" hangingPunct="1"/>
            <a:r>
              <a:rPr lang="ru-RU" sz="3600" b="1" smtClean="0"/>
              <a:t>Мало кислорода</a:t>
            </a:r>
          </a:p>
        </p:txBody>
      </p:sp>
      <p:pic>
        <p:nvPicPr>
          <p:cNvPr id="4098" name="Picture 2" descr="http://zoology.okstate.edu/zoo_lrc/biol1114/sample_tests/pics/germin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227138"/>
            <a:ext cx="3816350" cy="501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100" name="Picture 4" descr="http://www.legom.ru/f/blog/photos/green_so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1219200"/>
            <a:ext cx="3455987" cy="2592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102" name="Picture 6" descr="http://www.nationalgeographic.com.tr/ngm/0809/images/mercek/mercek.3.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700" y="4005263"/>
            <a:ext cx="3440113" cy="2584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2482719"/>
            <a:ext cx="8480999" cy="1743251"/>
          </a:xfrm>
          <a:prstGeom prst="roundRect">
            <a:avLst/>
          </a:prstGeom>
          <a:solidFill>
            <a:srgbClr val="FF00FF">
              <a:alpha val="23922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Почва – это поверхностный плодородный слой суши, образованный из смеси минеральных и органических  веществ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Организменная 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http://i12.fastpic.ru/big/2011/0112/5d/4db07bb32c3458844dbf0b6d8decb95d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340768"/>
            <a:ext cx="3889375" cy="5183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5124" name="Picture 4" descr="http://fr.academic.ru/pictures/frwiki/67/Cuscuta_parasite_pla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340768"/>
            <a:ext cx="3889375" cy="5184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03648" y="1412776"/>
            <a:ext cx="7498080" cy="48006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Хорд животн"/>
          <p:cNvPicPr>
            <a:picLocks noChangeAspect="1" noChangeArrowheads="1"/>
          </p:cNvPicPr>
          <p:nvPr/>
        </p:nvPicPr>
        <p:blipFill>
          <a:blip r:embed="rId2" cstate="print"/>
          <a:srcRect b="18175"/>
          <a:stretch>
            <a:fillRect/>
          </a:stretch>
        </p:blipFill>
        <p:spPr bwMode="auto">
          <a:xfrm>
            <a:off x="0" y="260350"/>
            <a:ext cx="914400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Остриц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33825"/>
            <a:ext cx="2843213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Дожд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3860800"/>
            <a:ext cx="2987675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Box 4"/>
          <p:cNvSpPr txBox="1">
            <a:spLocks noChangeArrowheads="1"/>
          </p:cNvSpPr>
          <p:nvPr/>
        </p:nvSpPr>
        <p:spPr bwMode="auto">
          <a:xfrm>
            <a:off x="1116013" y="4652963"/>
            <a:ext cx="5762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7</a:t>
            </a:r>
          </a:p>
        </p:txBody>
      </p:sp>
      <p:sp>
        <p:nvSpPr>
          <p:cNvPr id="8198" name="TextBox 5"/>
          <p:cNvSpPr txBox="1">
            <a:spLocks noChangeArrowheads="1"/>
          </p:cNvSpPr>
          <p:nvPr/>
        </p:nvSpPr>
        <p:spPr bwMode="auto">
          <a:xfrm>
            <a:off x="5219700" y="4508500"/>
            <a:ext cx="576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8</a:t>
            </a:r>
          </a:p>
        </p:txBody>
      </p:sp>
      <p:pic>
        <p:nvPicPr>
          <p:cNvPr id="8199" name="Picture 2" descr="http://rnns.ru/uploads/posts/2009-11/1259153931_krot_b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213" y="3933825"/>
            <a:ext cx="3379787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TextBox 8"/>
          <p:cNvSpPr txBox="1">
            <a:spLocks noChangeArrowheads="1"/>
          </p:cNvSpPr>
          <p:nvPr/>
        </p:nvSpPr>
        <p:spPr bwMode="auto">
          <a:xfrm>
            <a:off x="3132138" y="4005263"/>
            <a:ext cx="7191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Содержимое 5" descr="http://festival.1september.ru/articles/515724/img1.gif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-100013"/>
            <a:ext cx="8351837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трелка вниз 2"/>
          <p:cNvSpPr/>
          <p:nvPr/>
        </p:nvSpPr>
        <p:spPr>
          <a:xfrm>
            <a:off x="1116013" y="4292600"/>
            <a:ext cx="863600" cy="9366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3059113" y="4292600"/>
            <a:ext cx="865187" cy="9366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5292725" y="4221163"/>
            <a:ext cx="863600" cy="9366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7235825" y="4292600"/>
            <a:ext cx="865188" cy="9366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95288" y="5229225"/>
            <a:ext cx="2016125" cy="1230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Рыба</a:t>
            </a:r>
          </a:p>
          <a:p>
            <a:pP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Лягушка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627313" y="5157788"/>
            <a:ext cx="1800225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Дождевой червь</a:t>
            </a:r>
          </a:p>
          <a:p>
            <a:pP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Крот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7900" y="4652963"/>
            <a:ext cx="1728788" cy="280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Волк</a:t>
            </a:r>
          </a:p>
          <a:p>
            <a:pP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Птица</a:t>
            </a:r>
          </a:p>
          <a:p>
            <a:pP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Ящерица</a:t>
            </a:r>
          </a:p>
          <a:p>
            <a:pP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Кобра</a:t>
            </a:r>
          </a:p>
          <a:p>
            <a:pP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Лягушка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948488" y="5300663"/>
            <a:ext cx="1871662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Аскарида</a:t>
            </a:r>
          </a:p>
          <a:p>
            <a:pPr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Острица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user\Desktop\Безымянный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34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</a:p>
          <a:p>
            <a:r>
              <a:rPr lang="ru-RU" dirty="0"/>
              <a:t>Творческое задание</a:t>
            </a:r>
            <a:r>
              <a:rPr lang="ru-RU" dirty="0" smtClean="0"/>
              <a:t>: </a:t>
            </a:r>
            <a:r>
              <a:rPr lang="ru-RU" b="1" dirty="0" smtClean="0"/>
              <a:t>нарисовать </a:t>
            </a:r>
            <a:r>
              <a:rPr lang="ru-RU" b="1" dirty="0"/>
              <a:t>экологический знак, призывающий бережно относиться к природе</a:t>
            </a:r>
          </a:p>
        </p:txBody>
      </p:sp>
    </p:spTree>
    <p:extLst>
      <p:ext uri="{BB962C8B-B14F-4D97-AF65-F5344CB8AC3E}">
        <p14:creationId xmlns:p14="http://schemas.microsoft.com/office/powerpoint/2010/main" val="3788778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490</TotalTime>
  <Words>262</Words>
  <Application>Microsoft Office PowerPoint</Application>
  <PresentationFormat>Экран (4:3)</PresentationFormat>
  <Paragraphs>84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Солнцестояние</vt:lpstr>
      <vt:lpstr>     Тема урока: Географическая оболочка как среда обитания живых организмов </vt:lpstr>
      <vt:lpstr>Презентация PowerPoint</vt:lpstr>
      <vt:lpstr>Географическая оболочка  </vt:lpstr>
      <vt:lpstr>Презентация PowerPoint</vt:lpstr>
      <vt:lpstr>Презентация PowerPoint</vt:lpstr>
      <vt:lpstr>Презентация PowerPoint</vt:lpstr>
      <vt:lpstr>Географическая оболочка</vt:lpstr>
      <vt:lpstr>Презентация PowerPoint</vt:lpstr>
      <vt:lpstr>Схема природного комплекса</vt:lpstr>
      <vt:lpstr>Природный комплекс (ПК)</vt:lpstr>
      <vt:lpstr>Презентация PowerPoint</vt:lpstr>
      <vt:lpstr>Среды жизни растений </vt:lpstr>
      <vt:lpstr>Среды жизни и их обитатели</vt:lpstr>
      <vt:lpstr>Водная среда</vt:lpstr>
      <vt:lpstr>Наземно-воздушная</vt:lpstr>
      <vt:lpstr>Почвенная </vt:lpstr>
      <vt:lpstr>Организменная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14</cp:revision>
  <dcterms:created xsi:type="dcterms:W3CDTF">2013-02-08T14:18:16Z</dcterms:created>
  <dcterms:modified xsi:type="dcterms:W3CDTF">2017-04-06T18:05:32Z</dcterms:modified>
</cp:coreProperties>
</file>